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Wingdings 2" panose="05020102010507070707" pitchFamily="18" charset="2"/>
      <p:regular r:id="rId10"/>
    </p:embeddedFont>
    <p:embeddedFont>
      <p:font typeface="Corbel" panose="020B0503020204020204" pitchFamily="34" charset="0"/>
      <p:regular r:id="rId11"/>
      <p:bold r:id="rId12"/>
      <p:italic r:id="rId13"/>
      <p:boldItalic r:id="rId14"/>
    </p:embeddedFont>
    <p:embeddedFont>
      <p:font typeface="DilleniaUPC" panose="02020603050405020304" pitchFamily="18" charset="-34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วิชาภาษาจีน</a:t>
            </a:r>
            <a:br>
              <a:rPr lang="th-TH" dirty="0" smtClean="0"/>
            </a:br>
            <a:r>
              <a:rPr lang="th-TH" dirty="0" smtClean="0"/>
              <a:t>ชั้นประถมศึกษาปีที่ 4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1400354"/>
          </a:xfrm>
        </p:spPr>
        <p:txBody>
          <a:bodyPr>
            <a:normAutofit/>
          </a:bodyPr>
          <a:lstStyle/>
          <a:p>
            <a:r>
              <a:rPr lang="th-TH" sz="8000" b="1" dirty="0" smtClean="0"/>
              <a:t>บทสนทนาบทที่ 6</a:t>
            </a:r>
            <a:endParaRPr lang="th-TH" sz="8000" b="1" dirty="0"/>
          </a:p>
        </p:txBody>
      </p:sp>
    </p:spTree>
    <p:extLst>
      <p:ext uri="{BB962C8B-B14F-4D97-AF65-F5344CB8AC3E}">
        <p14:creationId xmlns:p14="http://schemas.microsoft.com/office/powerpoint/2010/main" val="88825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2918" y="533400"/>
            <a:ext cx="10554781" cy="5905499"/>
          </a:xfrm>
        </p:spPr>
        <p:txBody>
          <a:bodyPr>
            <a:normAutofit fontScale="90000"/>
          </a:bodyPr>
          <a:lstStyle/>
          <a:p>
            <a:pPr algn="ctr"/>
            <a:r>
              <a:rPr lang="th-TH" altLang="zh-CN" sz="66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หนังสือแบบเรียนหน้า 40</a:t>
            </a:r>
            <a:r>
              <a:rPr lang="en-US" altLang="zh-CN" sz="6600" b="1" dirty="0" smtClean="0">
                <a:solidFill>
                  <a:srgbClr val="00B0F0"/>
                </a:solidFill>
              </a:rPr>
              <a:t/>
            </a:r>
            <a:br>
              <a:rPr lang="en-US" altLang="zh-CN" sz="6600" b="1" dirty="0" smtClean="0">
                <a:solidFill>
                  <a:srgbClr val="00B0F0"/>
                </a:solidFill>
              </a:rPr>
            </a:br>
            <a:r>
              <a:rPr lang="zh-CN" altLang="en-US" sz="6000" dirty="0" smtClean="0"/>
              <a:t>今天是几月几号？</a:t>
            </a:r>
            <a:r>
              <a:rPr lang="en-US" altLang="zh-CN" sz="6000" dirty="0" smtClean="0"/>
              <a:t/>
            </a:r>
            <a:br>
              <a:rPr lang="en-US" altLang="zh-CN" sz="6000" dirty="0" smtClean="0"/>
            </a:br>
            <a:r>
              <a:rPr lang="th-TH" altLang="zh-CN" sz="6000" b="1" dirty="0" err="1" smtClean="0">
                <a:solidFill>
                  <a:schemeClr val="tx2">
                    <a:lumMod val="75000"/>
                  </a:schemeClr>
                </a:solidFill>
              </a:rPr>
              <a:t>จิน</a:t>
            </a:r>
            <a:r>
              <a:rPr lang="th-TH" altLang="zh-CN" sz="6000" b="1" dirty="0" smtClean="0">
                <a:solidFill>
                  <a:schemeClr val="tx2">
                    <a:lumMod val="75000"/>
                  </a:schemeClr>
                </a:solidFill>
              </a:rPr>
              <a:t>เทียนซื่อจี่</a:t>
            </a:r>
            <a:r>
              <a:rPr lang="th-TH" altLang="zh-CN" sz="6000" b="1" dirty="0" err="1" smtClean="0">
                <a:solidFill>
                  <a:schemeClr val="tx2">
                    <a:lumMod val="75000"/>
                  </a:schemeClr>
                </a:solidFill>
              </a:rPr>
              <a:t>เยวี่ย</a:t>
            </a:r>
            <a:r>
              <a:rPr lang="th-TH" altLang="zh-CN" sz="6000" b="1" dirty="0" smtClean="0">
                <a:solidFill>
                  <a:schemeClr val="tx2">
                    <a:lumMod val="75000"/>
                  </a:schemeClr>
                </a:solidFill>
              </a:rPr>
              <a:t>จี่</a:t>
            </a:r>
            <a:r>
              <a:rPr lang="th-TH" altLang="zh-CN" sz="6000" b="1" dirty="0" err="1" smtClean="0">
                <a:solidFill>
                  <a:schemeClr val="tx2">
                    <a:lumMod val="75000"/>
                  </a:schemeClr>
                </a:solidFill>
              </a:rPr>
              <a:t>เห้า</a:t>
            </a:r>
            <a:r>
              <a:rPr lang="th-TH" altLang="zh-CN" sz="60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h-TH" altLang="zh-CN" sz="6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h-TH" altLang="zh-CN" sz="6000" b="1" dirty="0" smtClean="0">
                <a:solidFill>
                  <a:schemeClr val="tx2">
                    <a:lumMod val="75000"/>
                  </a:schemeClr>
                </a:solidFill>
              </a:rPr>
              <a:t>วันนี้วันที่เท่าไหร่</a:t>
            </a:r>
            <a:r>
              <a:rPr lang="th-TH" altLang="zh-CN" sz="6000" dirty="0" smtClean="0"/>
              <a:t/>
            </a:r>
            <a:br>
              <a:rPr lang="th-TH" altLang="zh-CN" sz="6000" dirty="0" smtClean="0"/>
            </a:br>
            <a:r>
              <a:rPr lang="zh-CN" altLang="en-US" sz="6000" dirty="0"/>
              <a:t>今天</a:t>
            </a:r>
            <a:r>
              <a:rPr lang="zh-CN" altLang="en-US" sz="6000" dirty="0" smtClean="0"/>
              <a:t>是八月五号</a:t>
            </a:r>
            <a:r>
              <a:rPr lang="en-US" altLang="zh-CN" sz="6000" dirty="0" smtClean="0"/>
              <a:t>.</a:t>
            </a:r>
            <a:br>
              <a:rPr lang="en-US" altLang="zh-CN" sz="6000" dirty="0" smtClean="0"/>
            </a:br>
            <a:r>
              <a:rPr lang="th-TH" altLang="zh-CN" sz="6000" b="1" dirty="0" err="1" smtClean="0">
                <a:solidFill>
                  <a:schemeClr val="tx2">
                    <a:lumMod val="75000"/>
                  </a:schemeClr>
                </a:solidFill>
              </a:rPr>
              <a:t>จิน</a:t>
            </a:r>
            <a:r>
              <a:rPr lang="th-TH" altLang="zh-CN" sz="6000" b="1" dirty="0" smtClean="0">
                <a:solidFill>
                  <a:schemeClr val="tx2">
                    <a:lumMod val="75000"/>
                  </a:schemeClr>
                </a:solidFill>
              </a:rPr>
              <a:t>เทียนซื่อปา</a:t>
            </a:r>
            <a:r>
              <a:rPr lang="th-TH" altLang="zh-CN" sz="6000" b="1" dirty="0" err="1" smtClean="0">
                <a:solidFill>
                  <a:schemeClr val="tx2">
                    <a:lumMod val="75000"/>
                  </a:schemeClr>
                </a:solidFill>
              </a:rPr>
              <a:t>เยวี่ย</a:t>
            </a:r>
            <a:r>
              <a:rPr lang="th-TH" altLang="zh-CN" sz="6000" b="1" dirty="0" smtClean="0">
                <a:solidFill>
                  <a:schemeClr val="tx2">
                    <a:lumMod val="75000"/>
                  </a:schemeClr>
                </a:solidFill>
              </a:rPr>
              <a:t>อู่</a:t>
            </a:r>
            <a:r>
              <a:rPr lang="th-TH" altLang="zh-CN" sz="6000" b="1" dirty="0" err="1" smtClean="0">
                <a:solidFill>
                  <a:schemeClr val="tx2">
                    <a:lumMod val="75000"/>
                  </a:schemeClr>
                </a:solidFill>
              </a:rPr>
              <a:t>เห้า</a:t>
            </a:r>
            <a:r>
              <a:rPr lang="th-TH" altLang="zh-CN" sz="60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h-TH" altLang="zh-CN" sz="6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h-TH" altLang="zh-CN" sz="6000" b="1" dirty="0" smtClean="0">
                <a:solidFill>
                  <a:schemeClr val="tx2">
                    <a:lumMod val="75000"/>
                  </a:schemeClr>
                </a:solidFill>
              </a:rPr>
              <a:t>วันนี้วันที่ 5 สิงหาคม</a:t>
            </a:r>
            <a:r>
              <a:rPr lang="th-TH" altLang="zh-CN" dirty="0" smtClean="0"/>
              <a:t/>
            </a:r>
            <a:br>
              <a:rPr lang="th-TH" altLang="zh-CN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8109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2918" y="444500"/>
            <a:ext cx="11507281" cy="5943599"/>
          </a:xfrm>
        </p:spPr>
        <p:txBody>
          <a:bodyPr>
            <a:normAutofit/>
          </a:bodyPr>
          <a:lstStyle/>
          <a:p>
            <a:pPr algn="ctr"/>
            <a:r>
              <a:rPr lang="zh-CN" altLang="en-US" sz="6600" dirty="0" smtClean="0"/>
              <a:t>昨天</a:t>
            </a:r>
            <a:r>
              <a:rPr lang="zh-CN" altLang="en-US" sz="6600" dirty="0"/>
              <a:t>是几月几号</a:t>
            </a:r>
            <a:r>
              <a:rPr lang="zh-CN" altLang="en-US" sz="6600" dirty="0" smtClean="0"/>
              <a:t>？</a:t>
            </a:r>
            <a:r>
              <a:rPr lang="en-US" altLang="zh-CN" sz="6600" dirty="0" smtClean="0"/>
              <a:t/>
            </a:r>
            <a:br>
              <a:rPr lang="en-US" altLang="zh-CN" sz="6600" dirty="0" smtClean="0"/>
            </a:br>
            <a:r>
              <a:rPr lang="th-TH" altLang="zh-CN" sz="6600" b="1" dirty="0" err="1" smtClean="0">
                <a:solidFill>
                  <a:schemeClr val="tx2">
                    <a:lumMod val="75000"/>
                  </a:schemeClr>
                </a:solidFill>
              </a:rPr>
              <a:t>จั๋ว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>เทียน</a:t>
            </a:r>
            <a:r>
              <a:rPr lang="th-TH" altLang="zh-CN" sz="6600" b="1" dirty="0">
                <a:solidFill>
                  <a:schemeClr val="tx2">
                    <a:lumMod val="75000"/>
                  </a:schemeClr>
                </a:solidFill>
              </a:rPr>
              <a:t>ซื่อจี่</a:t>
            </a:r>
            <a:r>
              <a:rPr lang="th-TH" altLang="zh-CN" sz="6600" b="1" dirty="0" err="1">
                <a:solidFill>
                  <a:schemeClr val="tx2">
                    <a:lumMod val="75000"/>
                  </a:schemeClr>
                </a:solidFill>
              </a:rPr>
              <a:t>เยวี่ย</a:t>
            </a:r>
            <a:r>
              <a:rPr lang="th-TH" altLang="zh-CN" sz="6600" b="1" dirty="0">
                <a:solidFill>
                  <a:schemeClr val="tx2">
                    <a:lumMod val="75000"/>
                  </a:schemeClr>
                </a:solidFill>
              </a:rPr>
              <a:t>จี่</a:t>
            </a:r>
            <a:r>
              <a:rPr lang="th-TH" altLang="zh-CN" sz="6600" b="1" dirty="0" err="1" smtClean="0">
                <a:solidFill>
                  <a:schemeClr val="tx2">
                    <a:lumMod val="75000"/>
                  </a:schemeClr>
                </a:solidFill>
              </a:rPr>
              <a:t>เห้า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>เมื่อวาน</a:t>
            </a:r>
            <a:r>
              <a:rPr lang="th-TH" altLang="zh-CN" sz="6600" b="1" dirty="0">
                <a:solidFill>
                  <a:schemeClr val="tx2">
                    <a:lumMod val="75000"/>
                  </a:schemeClr>
                </a:solidFill>
              </a:rPr>
              <a:t>วันที่เท่าไหร่</a:t>
            </a:r>
            <a:r>
              <a:rPr lang="th-TH" altLang="zh-CN" sz="6600" dirty="0"/>
              <a:t/>
            </a:r>
            <a:br>
              <a:rPr lang="th-TH" altLang="zh-CN" sz="6600" dirty="0"/>
            </a:br>
            <a:r>
              <a:rPr lang="zh-CN" altLang="en-US" sz="6600" dirty="0"/>
              <a:t>昨</a:t>
            </a:r>
            <a:r>
              <a:rPr lang="zh-CN" altLang="en-US" sz="6600" dirty="0" smtClean="0"/>
              <a:t>天是八月四号</a:t>
            </a:r>
            <a:r>
              <a:rPr lang="en-US" altLang="zh-CN" sz="6600" dirty="0" smtClean="0"/>
              <a:t>.</a:t>
            </a:r>
            <a:br>
              <a:rPr lang="en-US" altLang="zh-CN" sz="6600" dirty="0" smtClean="0"/>
            </a:br>
            <a:r>
              <a:rPr lang="th-TH" altLang="zh-CN" sz="6600" b="1" dirty="0" err="1">
                <a:solidFill>
                  <a:schemeClr val="tx2">
                    <a:lumMod val="75000"/>
                  </a:schemeClr>
                </a:solidFill>
              </a:rPr>
              <a:t>จั๋ว</a:t>
            </a:r>
            <a:r>
              <a:rPr lang="th-TH" altLang="zh-CN" sz="6600" b="1" dirty="0">
                <a:solidFill>
                  <a:schemeClr val="tx2">
                    <a:lumMod val="75000"/>
                  </a:schemeClr>
                </a:solidFill>
              </a:rPr>
              <a:t>เทียน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>ซื่อปา</a:t>
            </a:r>
            <a:r>
              <a:rPr lang="th-TH" altLang="zh-CN" sz="6600" b="1" dirty="0" err="1" smtClean="0">
                <a:solidFill>
                  <a:schemeClr val="tx2">
                    <a:lumMod val="75000"/>
                  </a:schemeClr>
                </a:solidFill>
              </a:rPr>
              <a:t>เยวี่ย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>ซื่อ</a:t>
            </a:r>
            <a:r>
              <a:rPr lang="th-TH" altLang="zh-CN" sz="6600" b="1" dirty="0" err="1" smtClean="0">
                <a:solidFill>
                  <a:schemeClr val="tx2">
                    <a:lumMod val="75000"/>
                  </a:schemeClr>
                </a:solidFill>
              </a:rPr>
              <a:t>เห้า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h-TH" altLang="zh-CN" sz="6600" b="1" dirty="0">
                <a:solidFill>
                  <a:schemeClr val="tx2">
                    <a:lumMod val="75000"/>
                  </a:schemeClr>
                </a:solidFill>
              </a:rPr>
              <a:t>เมื่อวาน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>วันที่ 4 สิงหาคม</a:t>
            </a:r>
            <a:endParaRPr lang="th-TH" sz="6600" dirty="0"/>
          </a:p>
        </p:txBody>
      </p:sp>
    </p:spTree>
    <p:extLst>
      <p:ext uri="{BB962C8B-B14F-4D97-AF65-F5344CB8AC3E}">
        <p14:creationId xmlns:p14="http://schemas.microsoft.com/office/powerpoint/2010/main" val="405002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2918" y="558800"/>
            <a:ext cx="11532681" cy="5854699"/>
          </a:xfrm>
        </p:spPr>
        <p:txBody>
          <a:bodyPr>
            <a:normAutofit/>
          </a:bodyPr>
          <a:lstStyle/>
          <a:p>
            <a:pPr algn="ctr"/>
            <a:r>
              <a:rPr lang="zh-CN" altLang="en-US" sz="6600" dirty="0" smtClean="0"/>
              <a:t>明天</a:t>
            </a:r>
            <a:r>
              <a:rPr lang="zh-CN" altLang="en-US" sz="6600" dirty="0"/>
              <a:t>是几月几号</a:t>
            </a:r>
            <a:r>
              <a:rPr lang="zh-CN" altLang="en-US" sz="6600" dirty="0" smtClean="0"/>
              <a:t>？</a:t>
            </a:r>
            <a:r>
              <a:rPr lang="en-US" altLang="zh-CN" sz="6600" dirty="0" smtClean="0"/>
              <a:t/>
            </a:r>
            <a:br>
              <a:rPr lang="en-US" altLang="zh-CN" sz="6600" dirty="0" smtClean="0"/>
            </a:br>
            <a:r>
              <a:rPr lang="th-TH" altLang="zh-CN" sz="6600" b="1" dirty="0" err="1" smtClean="0">
                <a:solidFill>
                  <a:schemeClr val="tx2">
                    <a:lumMod val="75000"/>
                  </a:schemeClr>
                </a:solidFill>
              </a:rPr>
              <a:t>หมิง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>เทียน</a:t>
            </a:r>
            <a:r>
              <a:rPr lang="th-TH" altLang="zh-CN" sz="6600" b="1" dirty="0">
                <a:solidFill>
                  <a:schemeClr val="tx2">
                    <a:lumMod val="75000"/>
                  </a:schemeClr>
                </a:solidFill>
              </a:rPr>
              <a:t>ซื่อจี่</a:t>
            </a:r>
            <a:r>
              <a:rPr lang="th-TH" altLang="zh-CN" sz="6600" b="1" dirty="0" err="1">
                <a:solidFill>
                  <a:schemeClr val="tx2">
                    <a:lumMod val="75000"/>
                  </a:schemeClr>
                </a:solidFill>
              </a:rPr>
              <a:t>เยวี่ย</a:t>
            </a:r>
            <a:r>
              <a:rPr lang="th-TH" altLang="zh-CN" sz="6600" b="1" dirty="0">
                <a:solidFill>
                  <a:schemeClr val="tx2">
                    <a:lumMod val="75000"/>
                  </a:schemeClr>
                </a:solidFill>
              </a:rPr>
              <a:t>จี่</a:t>
            </a:r>
            <a:r>
              <a:rPr lang="th-TH" altLang="zh-CN" sz="6600" b="1" dirty="0" err="1" smtClean="0">
                <a:solidFill>
                  <a:schemeClr val="tx2">
                    <a:lumMod val="75000"/>
                  </a:schemeClr>
                </a:solidFill>
              </a:rPr>
              <a:t>เห้า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>พรุ่งนี้</a:t>
            </a:r>
            <a:r>
              <a:rPr lang="th-TH" altLang="zh-CN" sz="6600" b="1" dirty="0">
                <a:solidFill>
                  <a:schemeClr val="tx2">
                    <a:lumMod val="75000"/>
                  </a:schemeClr>
                </a:solidFill>
              </a:rPr>
              <a:t>วันที่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>เท่าไหร่</a:t>
            </a:r>
            <a:b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zh-CN" altLang="en-US" sz="6600" dirty="0"/>
              <a:t>明天</a:t>
            </a:r>
            <a:r>
              <a:rPr lang="zh-CN" altLang="en-US" sz="6600" dirty="0" smtClean="0"/>
              <a:t>是八月六号</a:t>
            </a:r>
            <a:r>
              <a:rPr lang="en-US" altLang="zh-CN" sz="6600" dirty="0" smtClean="0"/>
              <a:t>.</a:t>
            </a:r>
            <a:br>
              <a:rPr lang="en-US" altLang="zh-CN" sz="6600" dirty="0" smtClean="0"/>
            </a:br>
            <a:r>
              <a:rPr lang="th-TH" altLang="zh-CN" sz="6600" b="1" dirty="0" err="1">
                <a:solidFill>
                  <a:schemeClr val="tx2">
                    <a:lumMod val="75000"/>
                  </a:schemeClr>
                </a:solidFill>
              </a:rPr>
              <a:t>หมิง</a:t>
            </a:r>
            <a:r>
              <a:rPr lang="th-TH" altLang="zh-CN" sz="6600" b="1" dirty="0">
                <a:solidFill>
                  <a:schemeClr val="tx2">
                    <a:lumMod val="75000"/>
                  </a:schemeClr>
                </a:solidFill>
              </a:rPr>
              <a:t>เทียน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>ซื่อปา</a:t>
            </a:r>
            <a:r>
              <a:rPr lang="th-TH" altLang="zh-CN" sz="6600" b="1" dirty="0" err="1" smtClean="0">
                <a:solidFill>
                  <a:schemeClr val="tx2">
                    <a:lumMod val="75000"/>
                  </a:schemeClr>
                </a:solidFill>
              </a:rPr>
              <a:t>เยวี่ย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>ลิ่ว</a:t>
            </a:r>
            <a:r>
              <a:rPr lang="th-TH" altLang="zh-CN" sz="6600" b="1" dirty="0" err="1" smtClean="0">
                <a:solidFill>
                  <a:schemeClr val="tx2">
                    <a:lumMod val="75000"/>
                  </a:schemeClr>
                </a:solidFill>
              </a:rPr>
              <a:t>เห้า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h-TH" altLang="zh-CN" sz="6600" b="1" dirty="0">
                <a:solidFill>
                  <a:schemeClr val="tx2">
                    <a:lumMod val="75000"/>
                  </a:schemeClr>
                </a:solidFill>
              </a:rPr>
              <a:t>พรุ่งนี้</a:t>
            </a:r>
            <a:r>
              <a:rPr lang="th-TH" altLang="zh-CN" sz="6600" b="1" dirty="0" smtClean="0">
                <a:solidFill>
                  <a:schemeClr val="tx2">
                    <a:lumMod val="75000"/>
                  </a:schemeClr>
                </a:solidFill>
              </a:rPr>
              <a:t>วันที่ 6 สิงหาคม</a:t>
            </a:r>
            <a:endParaRPr lang="th-TH" sz="6600" dirty="0"/>
          </a:p>
        </p:txBody>
      </p:sp>
    </p:spTree>
    <p:extLst>
      <p:ext uri="{BB962C8B-B14F-4D97-AF65-F5344CB8AC3E}">
        <p14:creationId xmlns:p14="http://schemas.microsoft.com/office/powerpoint/2010/main" val="427090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8818" y="1422400"/>
            <a:ext cx="11507281" cy="5841999"/>
          </a:xfrm>
        </p:spPr>
        <p:txBody>
          <a:bodyPr>
            <a:normAutofit fontScale="90000"/>
          </a:bodyPr>
          <a:lstStyle/>
          <a:p>
            <a:r>
              <a:rPr lang="th-TH" sz="7200" b="1" dirty="0" smtClean="0">
                <a:solidFill>
                  <a:schemeClr val="tx2">
                    <a:lumMod val="75000"/>
                  </a:schemeClr>
                </a:solidFill>
              </a:rPr>
              <a:t>                   </a:t>
            </a:r>
            <a:r>
              <a:rPr lang="th-TH" sz="8000" b="1" dirty="0" smtClean="0">
                <a:solidFill>
                  <a:schemeClr val="tx1"/>
                </a:solidFill>
              </a:rPr>
              <a:t>ตารางคำศัพท์หน้า 42</a:t>
            </a:r>
            <a:br>
              <a:rPr lang="th-TH" sz="8000" b="1" dirty="0" smtClean="0">
                <a:solidFill>
                  <a:schemeClr val="tx1"/>
                </a:solidFill>
              </a:rPr>
            </a:br>
            <a:r>
              <a:rPr lang="zh-CN" altLang="en-US" sz="8900" dirty="0" smtClean="0">
                <a:solidFill>
                  <a:schemeClr val="tx1"/>
                </a:solidFill>
              </a:rPr>
              <a:t>年</a:t>
            </a:r>
            <a:r>
              <a:rPr lang="en-US" altLang="zh-CN" sz="8900" dirty="0" smtClean="0">
                <a:solidFill>
                  <a:schemeClr val="tx2">
                    <a:lumMod val="75000"/>
                  </a:schemeClr>
                </a:solidFill>
              </a:rPr>
              <a:t>		</a:t>
            </a:r>
            <a:r>
              <a:rPr lang="th-TH" altLang="zh-CN" sz="89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th-TH" altLang="zh-CN" sz="8900" b="1" dirty="0" err="1" smtClean="0">
                <a:solidFill>
                  <a:srgbClr val="FFFF00"/>
                </a:solidFill>
              </a:rPr>
              <a:t>เหนียน</a:t>
            </a:r>
            <a:r>
              <a:rPr lang="th-TH" altLang="zh-CN" sz="8900" b="1" dirty="0" smtClean="0">
                <a:solidFill>
                  <a:srgbClr val="FFFF00"/>
                </a:solidFill>
              </a:rPr>
              <a:t>			ปี</a:t>
            </a:r>
            <a:r>
              <a:rPr lang="th-TH" altLang="zh-CN" sz="89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h-TH" altLang="zh-CN" sz="89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zh-CN" altLang="en-US" sz="8900" dirty="0">
                <a:solidFill>
                  <a:schemeClr val="tx1"/>
                </a:solidFill>
              </a:rPr>
              <a:t>去</a:t>
            </a:r>
            <a:r>
              <a:rPr lang="zh-CN" altLang="en-US" sz="8900" dirty="0" smtClean="0">
                <a:solidFill>
                  <a:schemeClr val="tx1"/>
                </a:solidFill>
              </a:rPr>
              <a:t>年</a:t>
            </a:r>
            <a:r>
              <a:rPr lang="en-US" altLang="zh-CN" sz="8900" dirty="0" smtClean="0">
                <a:solidFill>
                  <a:schemeClr val="tx2">
                    <a:lumMod val="75000"/>
                  </a:schemeClr>
                </a:solidFill>
              </a:rPr>
              <a:t>		</a:t>
            </a:r>
            <a:r>
              <a:rPr lang="th-TH" altLang="zh-CN" sz="8900" b="1" dirty="0" err="1" smtClean="0">
                <a:solidFill>
                  <a:srgbClr val="FFFF00"/>
                </a:solidFill>
              </a:rPr>
              <a:t>ชวี่เหนียน</a:t>
            </a:r>
            <a:r>
              <a:rPr lang="th-TH" altLang="zh-CN" sz="8900" b="1" dirty="0" smtClean="0">
                <a:solidFill>
                  <a:srgbClr val="FFFF00"/>
                </a:solidFill>
              </a:rPr>
              <a:t>		ปีที่แล้ว</a:t>
            </a:r>
            <a:br>
              <a:rPr lang="th-TH" altLang="zh-CN" sz="8900" b="1" dirty="0" smtClean="0">
                <a:solidFill>
                  <a:srgbClr val="FFFF00"/>
                </a:solidFill>
              </a:rPr>
            </a:br>
            <a:r>
              <a:rPr lang="zh-CN" altLang="en-US" sz="8900" dirty="0">
                <a:solidFill>
                  <a:schemeClr val="tx1"/>
                </a:solidFill>
              </a:rPr>
              <a:t>今</a:t>
            </a:r>
            <a:r>
              <a:rPr lang="zh-CN" altLang="en-US" sz="8900" dirty="0" smtClean="0">
                <a:solidFill>
                  <a:schemeClr val="tx1"/>
                </a:solidFill>
              </a:rPr>
              <a:t>年</a:t>
            </a:r>
            <a:r>
              <a:rPr lang="en-US" altLang="zh-CN" sz="89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th-TH" altLang="zh-CN" sz="89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th-TH" altLang="zh-CN" sz="8900" b="1" dirty="0" err="1" smtClean="0">
                <a:solidFill>
                  <a:srgbClr val="FFFF00"/>
                </a:solidFill>
              </a:rPr>
              <a:t>จินเหนียน</a:t>
            </a:r>
            <a:r>
              <a:rPr lang="th-TH" altLang="zh-CN" sz="8900" b="1" dirty="0" smtClean="0">
                <a:solidFill>
                  <a:srgbClr val="FFFF00"/>
                </a:solidFill>
              </a:rPr>
              <a:t>		ปีนี้</a:t>
            </a:r>
            <a:br>
              <a:rPr lang="th-TH" altLang="zh-CN" sz="8900" b="1" dirty="0" smtClean="0">
                <a:solidFill>
                  <a:srgbClr val="FFFF00"/>
                </a:solidFill>
              </a:rPr>
            </a:br>
            <a:r>
              <a:rPr lang="zh-CN" altLang="en-US" sz="8900" dirty="0">
                <a:solidFill>
                  <a:schemeClr val="tx1"/>
                </a:solidFill>
              </a:rPr>
              <a:t>明</a:t>
            </a:r>
            <a:r>
              <a:rPr lang="zh-CN" altLang="en-US" sz="8900" dirty="0" smtClean="0">
                <a:solidFill>
                  <a:schemeClr val="tx1"/>
                </a:solidFill>
              </a:rPr>
              <a:t>年</a:t>
            </a:r>
            <a:r>
              <a:rPr lang="en-US" altLang="zh-CN" sz="8900" dirty="0" smtClean="0">
                <a:solidFill>
                  <a:schemeClr val="tx2">
                    <a:lumMod val="75000"/>
                  </a:schemeClr>
                </a:solidFill>
              </a:rPr>
              <a:t>		</a:t>
            </a:r>
            <a:r>
              <a:rPr lang="th-TH" altLang="zh-CN" sz="8900" b="1" dirty="0" err="1" smtClean="0">
                <a:solidFill>
                  <a:srgbClr val="FFFF00"/>
                </a:solidFill>
              </a:rPr>
              <a:t>หมิงเหนียน</a:t>
            </a:r>
            <a:r>
              <a:rPr lang="th-TH" altLang="zh-CN" sz="8900" b="1" dirty="0" smtClean="0">
                <a:solidFill>
                  <a:srgbClr val="FFFF00"/>
                </a:solidFill>
              </a:rPr>
              <a:t>	ปีหน้า</a:t>
            </a:r>
            <a:r>
              <a:rPr lang="th-TH" altLang="zh-CN" sz="89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h-TH" altLang="zh-CN" sz="89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h-TH" altLang="zh-CN" sz="6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h-TH" altLang="zh-CN" sz="6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h-TH" altLang="zh-CN" sz="7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h-TH" altLang="zh-CN" sz="72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th-TH" sz="6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54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2918" y="558800"/>
            <a:ext cx="11469181" cy="5803899"/>
          </a:xfrm>
        </p:spPr>
        <p:txBody>
          <a:bodyPr>
            <a:normAutofit/>
          </a:bodyPr>
          <a:lstStyle/>
          <a:p>
            <a:r>
              <a:rPr lang="zh-CN" altLang="en-US" sz="8800" dirty="0" smtClean="0"/>
              <a:t>月</a:t>
            </a:r>
            <a:r>
              <a:rPr lang="en-US" altLang="zh-CN" sz="8800" dirty="0" smtClean="0"/>
              <a:t>	</a:t>
            </a:r>
            <a:r>
              <a:rPr lang="th-TH" altLang="zh-CN" sz="8800" dirty="0" smtClean="0"/>
              <a:t>		</a:t>
            </a:r>
            <a:r>
              <a:rPr lang="th-TH" altLang="zh-CN" sz="8800" b="1" dirty="0" err="1" smtClean="0">
                <a:solidFill>
                  <a:srgbClr val="FFFF00"/>
                </a:solidFill>
              </a:rPr>
              <a:t>เยวี่ย</a:t>
            </a:r>
            <a:r>
              <a:rPr lang="th-TH" altLang="zh-CN" sz="8800" b="1" dirty="0" smtClean="0">
                <a:solidFill>
                  <a:srgbClr val="FFFF00"/>
                </a:solidFill>
              </a:rPr>
              <a:t>			เดือน</a:t>
            </a:r>
            <a:br>
              <a:rPr lang="th-TH" altLang="zh-CN" sz="8800" b="1" dirty="0" smtClean="0">
                <a:solidFill>
                  <a:srgbClr val="FFFF00"/>
                </a:solidFill>
              </a:rPr>
            </a:br>
            <a:r>
              <a:rPr lang="zh-CN" altLang="en-US" sz="8800" dirty="0"/>
              <a:t>上个</a:t>
            </a:r>
            <a:r>
              <a:rPr lang="zh-CN" altLang="en-US" sz="8800" dirty="0" smtClean="0"/>
              <a:t>月</a:t>
            </a:r>
            <a:r>
              <a:rPr lang="en-US" altLang="zh-CN" sz="8800" dirty="0" smtClean="0"/>
              <a:t>	</a:t>
            </a:r>
            <a:r>
              <a:rPr lang="th-TH" altLang="zh-CN" sz="8800" b="1" dirty="0" err="1" smtClean="0">
                <a:solidFill>
                  <a:srgbClr val="FFFF00"/>
                </a:solidFill>
              </a:rPr>
              <a:t>ส้างเกอเยวี่ย</a:t>
            </a:r>
            <a:r>
              <a:rPr lang="th-TH" altLang="zh-CN" sz="8800" b="1" dirty="0" smtClean="0">
                <a:solidFill>
                  <a:srgbClr val="FFFF00"/>
                </a:solidFill>
              </a:rPr>
              <a:t>	เดือนที่แล้ว</a:t>
            </a:r>
            <a:r>
              <a:rPr lang="th-TH" altLang="zh-CN" sz="8800" dirty="0" smtClean="0"/>
              <a:t/>
            </a:r>
            <a:br>
              <a:rPr lang="th-TH" altLang="zh-CN" sz="8800" dirty="0" smtClean="0"/>
            </a:br>
            <a:r>
              <a:rPr lang="zh-CN" altLang="en-US" sz="8800" dirty="0"/>
              <a:t>这个</a:t>
            </a:r>
            <a:r>
              <a:rPr lang="zh-CN" altLang="en-US" sz="8800" dirty="0" smtClean="0"/>
              <a:t>月</a:t>
            </a:r>
            <a:r>
              <a:rPr lang="en-US" altLang="zh-CN" sz="8800" dirty="0" smtClean="0"/>
              <a:t>	</a:t>
            </a:r>
            <a:r>
              <a:rPr lang="th-TH" altLang="zh-CN" sz="8800" b="1" dirty="0" err="1" smtClean="0">
                <a:solidFill>
                  <a:srgbClr val="FFFF00"/>
                </a:solidFill>
              </a:rPr>
              <a:t>เจ้อเกอเยวี่ย</a:t>
            </a:r>
            <a:r>
              <a:rPr lang="th-TH" altLang="zh-CN" sz="8800" b="1" dirty="0" smtClean="0">
                <a:solidFill>
                  <a:srgbClr val="FFFF00"/>
                </a:solidFill>
              </a:rPr>
              <a:t>	เดือนนี้</a:t>
            </a:r>
            <a:br>
              <a:rPr lang="th-TH" altLang="zh-CN" sz="8800" b="1" dirty="0" smtClean="0">
                <a:solidFill>
                  <a:srgbClr val="FFFF00"/>
                </a:solidFill>
              </a:rPr>
            </a:br>
            <a:r>
              <a:rPr lang="zh-CN" altLang="en-US" sz="8800" dirty="0"/>
              <a:t>下个</a:t>
            </a:r>
            <a:r>
              <a:rPr lang="zh-CN" altLang="en-US" sz="8800" dirty="0" smtClean="0"/>
              <a:t>月</a:t>
            </a:r>
            <a:r>
              <a:rPr lang="en-US" altLang="zh-CN" sz="8800" dirty="0" smtClean="0"/>
              <a:t>	</a:t>
            </a:r>
            <a:r>
              <a:rPr lang="th-TH" altLang="zh-CN" sz="8800" b="1" dirty="0" err="1" smtClean="0">
                <a:solidFill>
                  <a:srgbClr val="FFFF00"/>
                </a:solidFill>
              </a:rPr>
              <a:t>เซี่ยเกอเยวี่ย</a:t>
            </a:r>
            <a:r>
              <a:rPr lang="th-TH" altLang="zh-CN" sz="8800" b="1" dirty="0" smtClean="0">
                <a:solidFill>
                  <a:srgbClr val="FFFF00"/>
                </a:solidFill>
              </a:rPr>
              <a:t>	เดือนหน้า</a:t>
            </a:r>
            <a:endParaRPr lang="th-TH" sz="8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04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2918" y="609600"/>
            <a:ext cx="11558081" cy="5791199"/>
          </a:xfrm>
        </p:spPr>
        <p:txBody>
          <a:bodyPr>
            <a:normAutofit/>
          </a:bodyPr>
          <a:lstStyle/>
          <a:p>
            <a:r>
              <a:rPr lang="th-TH" altLang="zh-CN" sz="8800" dirty="0" smtClean="0"/>
              <a:t>(</a:t>
            </a:r>
            <a:r>
              <a:rPr lang="zh-CN" altLang="en-US" sz="8800" dirty="0" smtClean="0"/>
              <a:t>号</a:t>
            </a:r>
            <a:r>
              <a:rPr lang="th-TH" altLang="zh-CN" sz="8800" dirty="0" smtClean="0"/>
              <a:t>) </a:t>
            </a:r>
            <a:r>
              <a:rPr lang="zh-CN" altLang="en-US" sz="8800" dirty="0" smtClean="0"/>
              <a:t>天</a:t>
            </a:r>
            <a:r>
              <a:rPr lang="en-US" altLang="zh-CN" sz="8800" dirty="0" smtClean="0"/>
              <a:t>	</a:t>
            </a:r>
            <a:r>
              <a:rPr lang="th-TH" altLang="zh-CN" sz="8800" b="1" dirty="0" smtClean="0">
                <a:solidFill>
                  <a:srgbClr val="00B0F0"/>
                </a:solidFill>
              </a:rPr>
              <a:t>(</a:t>
            </a:r>
            <a:r>
              <a:rPr lang="th-TH" altLang="zh-CN" sz="8800" b="1" dirty="0" err="1" smtClean="0">
                <a:solidFill>
                  <a:srgbClr val="00B0F0"/>
                </a:solidFill>
              </a:rPr>
              <a:t>เห้า</a:t>
            </a:r>
            <a:r>
              <a:rPr lang="th-TH" altLang="zh-CN" sz="8800" b="1" dirty="0" smtClean="0">
                <a:solidFill>
                  <a:srgbClr val="00B0F0"/>
                </a:solidFill>
              </a:rPr>
              <a:t>) เทียน	วัน วันที่</a:t>
            </a:r>
            <a:br>
              <a:rPr lang="th-TH" altLang="zh-CN" sz="8800" b="1" dirty="0" smtClean="0">
                <a:solidFill>
                  <a:srgbClr val="00B0F0"/>
                </a:solidFill>
              </a:rPr>
            </a:br>
            <a:r>
              <a:rPr lang="zh-CN" altLang="en-US" sz="8800" dirty="0"/>
              <a:t>昨</a:t>
            </a:r>
            <a:r>
              <a:rPr lang="zh-CN" altLang="en-US" sz="8800" dirty="0" smtClean="0"/>
              <a:t>天</a:t>
            </a:r>
            <a:r>
              <a:rPr lang="en-US" altLang="zh-CN" sz="8800" dirty="0" smtClean="0"/>
              <a:t>		</a:t>
            </a:r>
            <a:r>
              <a:rPr lang="th-TH" altLang="zh-CN" sz="8800" b="1" dirty="0" err="1" smtClean="0">
                <a:solidFill>
                  <a:srgbClr val="00B0F0"/>
                </a:solidFill>
              </a:rPr>
              <a:t>จั๋ว</a:t>
            </a:r>
            <a:r>
              <a:rPr lang="th-TH" altLang="zh-CN" sz="8800" b="1" dirty="0" smtClean="0">
                <a:solidFill>
                  <a:srgbClr val="00B0F0"/>
                </a:solidFill>
              </a:rPr>
              <a:t>เทียน		เมื่อวาน</a:t>
            </a:r>
            <a:br>
              <a:rPr lang="th-TH" altLang="zh-CN" sz="8800" b="1" dirty="0" smtClean="0">
                <a:solidFill>
                  <a:srgbClr val="00B0F0"/>
                </a:solidFill>
              </a:rPr>
            </a:br>
            <a:r>
              <a:rPr lang="zh-CN" altLang="en-US" sz="8800" dirty="0"/>
              <a:t>今</a:t>
            </a:r>
            <a:r>
              <a:rPr lang="zh-CN" altLang="en-US" sz="8800" dirty="0" smtClean="0"/>
              <a:t>天</a:t>
            </a:r>
            <a:r>
              <a:rPr lang="en-US" altLang="zh-CN" sz="8800" dirty="0" smtClean="0"/>
              <a:t>		</a:t>
            </a:r>
            <a:r>
              <a:rPr lang="th-TH" altLang="zh-CN" sz="8800" b="1" dirty="0" err="1" smtClean="0">
                <a:solidFill>
                  <a:srgbClr val="00B0F0"/>
                </a:solidFill>
              </a:rPr>
              <a:t>จิน</a:t>
            </a:r>
            <a:r>
              <a:rPr lang="th-TH" altLang="zh-CN" sz="8800" b="1" dirty="0" smtClean="0">
                <a:solidFill>
                  <a:srgbClr val="00B0F0"/>
                </a:solidFill>
              </a:rPr>
              <a:t>เทียน		วันนี้</a:t>
            </a:r>
            <a:r>
              <a:rPr lang="th-TH" altLang="zh-CN" sz="8800" dirty="0" smtClean="0"/>
              <a:t/>
            </a:r>
            <a:br>
              <a:rPr lang="th-TH" altLang="zh-CN" sz="8800" dirty="0" smtClean="0"/>
            </a:br>
            <a:r>
              <a:rPr lang="zh-CN" altLang="en-US" sz="8800" dirty="0"/>
              <a:t>明</a:t>
            </a:r>
            <a:r>
              <a:rPr lang="zh-CN" altLang="en-US" sz="8800" dirty="0" smtClean="0"/>
              <a:t>天</a:t>
            </a:r>
            <a:r>
              <a:rPr lang="en-US" altLang="zh-CN" sz="8800" dirty="0" smtClean="0"/>
              <a:t>		</a:t>
            </a:r>
            <a:r>
              <a:rPr lang="th-TH" altLang="zh-CN" sz="8800" b="1" dirty="0" err="1" smtClean="0">
                <a:solidFill>
                  <a:srgbClr val="00B0F0"/>
                </a:solidFill>
              </a:rPr>
              <a:t>หมิง</a:t>
            </a:r>
            <a:r>
              <a:rPr lang="th-TH" altLang="zh-CN" sz="8800" b="1" dirty="0" smtClean="0">
                <a:solidFill>
                  <a:srgbClr val="00B0F0"/>
                </a:solidFill>
              </a:rPr>
              <a:t>เทียน		พรุ่งนี้</a:t>
            </a:r>
            <a:endParaRPr lang="th-TH" sz="8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34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2918" y="558800"/>
            <a:ext cx="11494581" cy="5803899"/>
          </a:xfrm>
        </p:spPr>
        <p:txBody>
          <a:bodyPr>
            <a:normAutofit/>
          </a:bodyPr>
          <a:lstStyle/>
          <a:p>
            <a:r>
              <a:rPr lang="th-TH" sz="6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ให้นักเรียนเขียนวันที่เป็นอักษรจีนลงในสมุดคัดจีน</a:t>
            </a:r>
            <a:br>
              <a:rPr lang="th-TH" sz="6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th-TH" sz="5400" b="1" u="sng" dirty="0" smtClean="0"/>
              <a:t>ตัวอย่าง</a:t>
            </a:r>
            <a:r>
              <a:rPr lang="th-TH" sz="5400" b="1" dirty="0" smtClean="0"/>
              <a:t>   วันที่ 1 มกราคม </a:t>
            </a:r>
            <a:r>
              <a:rPr lang="en-US" sz="5400" b="1" dirty="0" smtClean="0"/>
              <a:t>= </a:t>
            </a:r>
            <a:r>
              <a:rPr lang="zh-CN" altLang="en-US" sz="5400" b="1" dirty="0" smtClean="0"/>
              <a:t>一月一号</a:t>
            </a:r>
            <a:r>
              <a:rPr lang="en-US" altLang="zh-CN" sz="5400" b="1" dirty="0" smtClean="0"/>
              <a:t/>
            </a:r>
            <a:br>
              <a:rPr lang="en-US" altLang="zh-CN" sz="5400" b="1" dirty="0" smtClean="0"/>
            </a:br>
            <a:r>
              <a:rPr lang="en-US" altLang="zh-CN" sz="5400" b="1" dirty="0" smtClean="0"/>
              <a:t>1. </a:t>
            </a:r>
            <a:r>
              <a:rPr lang="th-TH" altLang="zh-CN" sz="5400" b="1" dirty="0" smtClean="0"/>
              <a:t>วันที่ 1 พฤศจิกายน	</a:t>
            </a:r>
            <a:r>
              <a:rPr lang="en-US" altLang="zh-CN" sz="5400" b="1" dirty="0" smtClean="0"/>
              <a:t>=</a:t>
            </a:r>
            <a:r>
              <a:rPr lang="th-TH" altLang="zh-CN" sz="5400" b="1" dirty="0" smtClean="0"/>
              <a:t/>
            </a:r>
            <a:br>
              <a:rPr lang="th-TH" altLang="zh-CN" sz="5400" b="1" dirty="0" smtClean="0"/>
            </a:br>
            <a:r>
              <a:rPr lang="th-TH" altLang="zh-CN" sz="5400" b="1" dirty="0" smtClean="0"/>
              <a:t>2. วันที่ 11 กุมภาพันธ์		</a:t>
            </a:r>
            <a:r>
              <a:rPr lang="en-US" altLang="zh-CN" sz="5400" b="1" dirty="0" smtClean="0"/>
              <a:t>=</a:t>
            </a:r>
            <a:r>
              <a:rPr lang="th-TH" altLang="zh-CN" sz="5400" b="1" dirty="0" smtClean="0"/>
              <a:t/>
            </a:r>
            <a:br>
              <a:rPr lang="th-TH" altLang="zh-CN" sz="5400" b="1" dirty="0" smtClean="0"/>
            </a:br>
            <a:r>
              <a:rPr lang="th-TH" altLang="zh-CN" sz="5400" b="1" dirty="0" smtClean="0"/>
              <a:t>3. วันที่ 20 ธันวาคม		</a:t>
            </a:r>
            <a:r>
              <a:rPr lang="en-US" altLang="zh-CN" sz="5400" b="1" dirty="0" smtClean="0"/>
              <a:t>=</a:t>
            </a:r>
            <a:r>
              <a:rPr lang="th-TH" altLang="zh-CN" sz="5400" b="1" dirty="0" smtClean="0"/>
              <a:t/>
            </a:r>
            <a:br>
              <a:rPr lang="th-TH" altLang="zh-CN" sz="5400" b="1" dirty="0" smtClean="0"/>
            </a:br>
            <a:r>
              <a:rPr lang="th-TH" altLang="zh-CN" sz="5400" b="1" dirty="0" smtClean="0"/>
              <a:t>4. วันที่ 5 มิถุนายน		</a:t>
            </a:r>
            <a:r>
              <a:rPr lang="en-US" altLang="zh-CN" sz="5400" b="1" dirty="0" smtClean="0"/>
              <a:t>=</a:t>
            </a:r>
            <a:r>
              <a:rPr lang="th-TH" altLang="zh-CN" sz="5400" b="1" dirty="0" smtClean="0"/>
              <a:t/>
            </a:r>
            <a:br>
              <a:rPr lang="th-TH" altLang="zh-CN" sz="5400" b="1" dirty="0" smtClean="0"/>
            </a:br>
            <a:r>
              <a:rPr lang="th-TH" altLang="zh-CN" sz="5400" b="1" dirty="0" smtClean="0"/>
              <a:t>5. วันที่ 7 มีนาคม		</a:t>
            </a:r>
            <a:r>
              <a:rPr lang="en-US" altLang="zh-CN" sz="5400" b="1" dirty="0" smtClean="0"/>
              <a:t>=</a:t>
            </a:r>
            <a:endParaRPr lang="th-TH" sz="5400" b="1" dirty="0"/>
          </a:p>
        </p:txBody>
      </p:sp>
    </p:spTree>
    <p:extLst>
      <p:ext uri="{BB962C8B-B14F-4D97-AF65-F5344CB8AC3E}">
        <p14:creationId xmlns:p14="http://schemas.microsoft.com/office/powerpoint/2010/main" val="518300561"/>
      </p:ext>
    </p:extLst>
  </p:cSld>
  <p:clrMapOvr>
    <a:masterClrMapping/>
  </p:clrMapOvr>
</p:sld>
</file>

<file path=ppt/theme/theme1.xml><?xml version="1.0" encoding="utf-8"?>
<a:theme xmlns:a="http://schemas.openxmlformats.org/drawingml/2006/main" name="เฟรม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TM03457475[[fn=เฟรม]]</Template>
  <TotalTime>196</TotalTime>
  <Words>49</Words>
  <Application>Microsoft Office PowerPoint</Application>
  <PresentationFormat>แบบจอกว้าง</PresentationFormat>
  <Paragraphs>9</Paragraphs>
  <Slides>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13" baseType="lpstr">
      <vt:lpstr>Wingdings 2</vt:lpstr>
      <vt:lpstr>Corbel</vt:lpstr>
      <vt:lpstr>DilleniaUPC</vt:lpstr>
      <vt:lpstr>幼圆</vt:lpstr>
      <vt:lpstr>เฟรม</vt:lpstr>
      <vt:lpstr>วิชาภาษาจีน ชั้นประถมศึกษาปีที่ 4</vt:lpstr>
      <vt:lpstr>หนังสือแบบเรียนหน้า 40 今天是几月几号？ จินเทียนซื่อจี่เยวี่ยจี่เห้า วันนี้วันที่เท่าไหร่ 今天是八月五号. จินเทียนซื่อปาเยวี่ยอู่เห้า วันนี้วันที่ 5 สิงหาคม </vt:lpstr>
      <vt:lpstr>昨天是几月几号？ จั๋วเทียนซื่อจี่เยวี่ยจี่เห้า เมื่อวานวันที่เท่าไหร่ 昨天是八月四号. จั๋วเทียนซื่อปาเยวี่ยซื่อเห้า เมื่อวานวันที่ 4 สิงหาคม</vt:lpstr>
      <vt:lpstr>明天是几月几号？ หมิงเทียนซื่อจี่เยวี่ยจี่เห้า พรุ่งนี้วันที่เท่าไหร่ 明天是八月六号. หมิงเทียนซื่อปาเยวี่ยลิ่วเห้า พรุ่งนี้วันที่ 6 สิงหาคม</vt:lpstr>
      <vt:lpstr>                   ตารางคำศัพท์หน้า 42 年   เหนียน   ปี 去年  ชวี่เหนียน  ปีที่แล้ว 今年  จินเหนียน  ปีนี้ 明年  หมิงเหนียน ปีหน้า   </vt:lpstr>
      <vt:lpstr>月   เยวี่ย   เดือน 上个月 ส้างเกอเยวี่ย เดือนที่แล้ว 这个月 เจ้อเกอเยวี่ย เดือนนี้ 下个月 เซี่ยเกอเยวี่ย เดือนหน้า</vt:lpstr>
      <vt:lpstr>(号) 天 (เห้า) เทียน วัน วันที่ 昨天  จั๋วเทียน  เมื่อวาน 今天  จินเทียน  วันนี้ 明天  หมิงเทียน  พรุ่งนี้</vt:lpstr>
      <vt:lpstr>ให้นักเรียนเขียนวันที่เป็นอักษรจีนลงในสมุดคัดจีน ตัวอย่าง   วันที่ 1 มกราคม = 一月一号 1. วันที่ 1 พฤศจิกายน = 2. วันที่ 11 กุมภาพันธ์  = 3. วันที่ 20 ธันวาคม  = 4. วันที่ 5 มิถุนายน  = 5. วันที่ 7 มีนาคม  =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วิชาภาษาจีน ชั้นประถมศึกษาปีที่ 4</dc:title>
  <dc:creator>ณํฐวุฒิ สุทธิประภา</dc:creator>
  <cp:lastModifiedBy>ณํฐวุฒิ สุทธิประภา</cp:lastModifiedBy>
  <cp:revision>8</cp:revision>
  <dcterms:created xsi:type="dcterms:W3CDTF">2021-11-01T05:06:52Z</dcterms:created>
  <dcterms:modified xsi:type="dcterms:W3CDTF">2021-11-01T08:23:38Z</dcterms:modified>
</cp:coreProperties>
</file>