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74" r:id="rId4"/>
    <p:sldId id="289" r:id="rId5"/>
    <p:sldId id="258" r:id="rId6"/>
    <p:sldId id="259" r:id="rId7"/>
    <p:sldId id="260" r:id="rId8"/>
    <p:sldId id="275" r:id="rId9"/>
    <p:sldId id="261" r:id="rId10"/>
    <p:sldId id="276" r:id="rId11"/>
    <p:sldId id="262" r:id="rId12"/>
    <p:sldId id="263" r:id="rId13"/>
    <p:sldId id="264" r:id="rId14"/>
    <p:sldId id="277" r:id="rId15"/>
    <p:sldId id="265" r:id="rId16"/>
    <p:sldId id="266" r:id="rId17"/>
    <p:sldId id="278" r:id="rId18"/>
    <p:sldId id="288" r:id="rId19"/>
    <p:sldId id="279" r:id="rId20"/>
    <p:sldId id="267" r:id="rId21"/>
    <p:sldId id="280" r:id="rId22"/>
    <p:sldId id="268" r:id="rId23"/>
    <p:sldId id="281" r:id="rId24"/>
    <p:sldId id="269" r:id="rId25"/>
    <p:sldId id="282" r:id="rId26"/>
    <p:sldId id="270" r:id="rId27"/>
    <p:sldId id="283" r:id="rId28"/>
    <p:sldId id="272" r:id="rId29"/>
    <p:sldId id="284" r:id="rId30"/>
    <p:sldId id="271" r:id="rId31"/>
    <p:sldId id="285" r:id="rId32"/>
    <p:sldId id="273" r:id="rId33"/>
    <p:sldId id="286" r:id="rId34"/>
    <p:sldId id="28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4AA-84CD-4DAD-B5C9-323670595780}" type="datetimeFigureOut">
              <a:rPr lang="th-TH" smtClean="0"/>
              <a:t>09/01/64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764-5D27-4C34-BBE2-44AC048892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6559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4AA-84CD-4DAD-B5C9-323670595780}" type="datetimeFigureOut">
              <a:rPr lang="th-TH" smtClean="0"/>
              <a:t>09/01/64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764-5D27-4C34-BBE2-44AC048892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9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82324AA-84CD-4DAD-B5C9-323670595780}" type="datetimeFigureOut">
              <a:rPr lang="th-TH" smtClean="0"/>
              <a:t>09/01/64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5E56764-5D27-4C34-BBE2-44AC048892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460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4AA-84CD-4DAD-B5C9-323670595780}" type="datetimeFigureOut">
              <a:rPr lang="th-TH" smtClean="0"/>
              <a:t>09/01/64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764-5D27-4C34-BBE2-44AC048892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210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2324AA-84CD-4DAD-B5C9-323670595780}" type="datetimeFigureOut">
              <a:rPr lang="th-TH" smtClean="0"/>
              <a:t>09/01/64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E56764-5D27-4C34-BBE2-44AC048892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2896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4AA-84CD-4DAD-B5C9-323670595780}" type="datetimeFigureOut">
              <a:rPr lang="th-TH" smtClean="0"/>
              <a:t>09/01/64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764-5D27-4C34-BBE2-44AC048892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910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4AA-84CD-4DAD-B5C9-323670595780}" type="datetimeFigureOut">
              <a:rPr lang="th-TH" smtClean="0"/>
              <a:t>09/01/64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764-5D27-4C34-BBE2-44AC048892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119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4AA-84CD-4DAD-B5C9-323670595780}" type="datetimeFigureOut">
              <a:rPr lang="th-TH" smtClean="0"/>
              <a:t>09/01/64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764-5D27-4C34-BBE2-44AC048892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996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4AA-84CD-4DAD-B5C9-323670595780}" type="datetimeFigureOut">
              <a:rPr lang="th-TH" smtClean="0"/>
              <a:t>09/01/64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764-5D27-4C34-BBE2-44AC048892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991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4AA-84CD-4DAD-B5C9-323670595780}" type="datetimeFigureOut">
              <a:rPr lang="th-TH" smtClean="0"/>
              <a:t>09/01/64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764-5D27-4C34-BBE2-44AC048892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338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24AA-84CD-4DAD-B5C9-323670595780}" type="datetimeFigureOut">
              <a:rPr lang="th-TH" smtClean="0"/>
              <a:t>09/01/64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6764-5D27-4C34-BBE2-44AC048892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960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82324AA-84CD-4DAD-B5C9-323670595780}" type="datetimeFigureOut">
              <a:rPr lang="th-TH" smtClean="0"/>
              <a:t>09/01/64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5E56764-5D27-4C34-BBE2-44AC048892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2730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ประวัติบาสเกตบอล - peetphada">
            <a:extLst>
              <a:ext uri="{FF2B5EF4-FFF2-40B4-BE49-F238E27FC236}">
                <a16:creationId xmlns:a16="http://schemas.microsoft.com/office/drawing/2014/main" id="{B086AE22-2A45-4660-8387-771D226B2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44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C18CE8C-3A91-4D29-A76C-C32745C31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057" y="599849"/>
            <a:ext cx="9144000" cy="2387600"/>
          </a:xfrm>
        </p:spPr>
        <p:txBody>
          <a:bodyPr>
            <a:normAutofit/>
          </a:bodyPr>
          <a:lstStyle/>
          <a:p>
            <a:r>
              <a:rPr lang="th-TH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กีฬาบาสเกตบอล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BCF4253-1458-4F2F-90A2-520B51DAD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279" y="2707640"/>
            <a:ext cx="5895703" cy="2609985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วิชาพลศึกษา</a:t>
            </a:r>
            <a:b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ชั้นมัธยมศึกษาปีที่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endParaRPr lang="th-TH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อาจารย์เริงชาย อินทร์บุ</a:t>
            </a:r>
            <a:r>
              <a:rPr lang="th-TH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หรั่น</a:t>
            </a:r>
            <a:endParaRPr lang="th-TH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375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85B37322-FCDF-462B-B764-DABC8318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800" b="1" dirty="0"/>
              <a:t>กฎกติกา 13 ข้อของบาสเกตบอล (ต่อ)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59595D8-DB1B-43F7-82A1-E9C615CD1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05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</a:p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9. เมื่อลูกบอลออกนอกสนาม ผู้เล่นนที่จับลูกบอลคนแรกเป็นผู้ทุ่ม   </a:t>
            </a:r>
            <a:b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ลูกเข้ามาเล่นต่อ กรณีที่ไม่สามารถรู้ได้ว่าใครก่อนหลังผู้ตัดสินจะ</a:t>
            </a:r>
            <a:b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ส่งลูกบอลเข้ามาให้ ผู้ส่งจะต้องส่งลูกบอล เข้าสนามภายใน 5 </a:t>
            </a:r>
            <a:b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วินาที ถ้าช้ากว่านี้จะให้ผู้เล่นฝ่ายตรงข้ามส่งแทน ถ้าผู้เล่นถ่วงเวลา</a:t>
            </a:r>
            <a:b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การเล่นให้ปรับฟาวล์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10. ผู้ตัดสินมีหน้าที่ตัดสินผู้ฟาวล์ และลงโทษผู้เล่น</a:t>
            </a:r>
          </a:p>
        </p:txBody>
      </p:sp>
    </p:spTree>
    <p:extLst>
      <p:ext uri="{BB962C8B-B14F-4D97-AF65-F5344CB8AC3E}">
        <p14:creationId xmlns:p14="http://schemas.microsoft.com/office/powerpoint/2010/main" val="175885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70CA1A1-FB15-40B6-8F47-C1291682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800" b="1" dirty="0"/>
              <a:t>กฎกติกา 13 ข้อของบาสเกตบอล (ต่อ)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A666245-B5DC-42CE-89BC-97B601EE1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116182"/>
            <a:ext cx="9784080" cy="42062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11. ผู้ตัดสินทำหน้าที่ตัดสินลูกบอลออกนอกสนาม และรักษาเวลา </a:t>
            </a:r>
            <a:b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บันทึกจำนวนลูกที่ได้  และทำหน้าที่ทั่วไปของผู้ตัดสิน</a:t>
            </a:r>
            <a:b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12. การเล่นแบ่งเป็น 2 ครึ่ง ครึ่งละ 15 นาที</a:t>
            </a:r>
            <a:b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13. ฝ่ายที่ทำประตูได้มากกว่าเป็นฝ่ายชนะหัวหน้าทีมจะตกลงกัน</a:t>
            </a:r>
            <a:b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ถ้าคะแนนเท่ากัน เพื่อต่อเวลาแข่งขัน ถ้าฝ่ายใดทำประตูได้ก่อน</a:t>
            </a:r>
            <a:b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จะเป็นฝ่ายชนะ</a:t>
            </a:r>
          </a:p>
        </p:txBody>
      </p:sp>
    </p:spTree>
    <p:extLst>
      <p:ext uri="{BB962C8B-B14F-4D97-AF65-F5344CB8AC3E}">
        <p14:creationId xmlns:p14="http://schemas.microsoft.com/office/powerpoint/2010/main" val="474610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E394DE5-1702-48BC-9FCD-92A843E9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3303"/>
            <a:ext cx="10515600" cy="4193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กติกานี้ใช้มาจนถึง ค.ศ. 1937 (พ.ศ. 2480) และมีการปรับปรุงแก้ไขครั้งใหญ่เพื่อใช้ในการแข่งขันกีฬาโอลิมปิกครั้งที่ 11 ที่กรุงเบอร์ลิน ประเทศเยอรมนี และใน ค.ศ. 1939 (พ.ศ. 2482) ดร.เจมส์ เอ. เนสม</a:t>
            </a:r>
            <a:r>
              <a:rPr lang="th-TH" sz="4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ิท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ก็เสียชีวิตลงก่อนจะได้เห็นความสำเร็จ ของกีฬาบาสเกตบอลที่เขาคิดค้นขึ้น ต่อมาจากนั้นกีฬาบาสเกตบอลก็แพร่หลายพัฒนาการเล่นเป็นที่นิยมอย่างรวดเร็วเป็นที่รู้จักกันทั่วโลก องค์กรที่เกี่ยวข้องกับกีฬาบาสเกตบอลในระดับนานาชาติ ได้แก่ สหพันธ์บาสเกตบอลนานาชาติ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276EDAA5-A7FD-465A-8D9B-B32FEA6DA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/>
              <a:t>ประวัติกีฬาบาสเกตบอลในประเทศไทย</a:t>
            </a:r>
          </a:p>
        </p:txBody>
      </p:sp>
    </p:spTree>
    <p:extLst>
      <p:ext uri="{BB962C8B-B14F-4D97-AF65-F5344CB8AC3E}">
        <p14:creationId xmlns:p14="http://schemas.microsoft.com/office/powerpoint/2010/main" val="209259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74ACC4D-6DEC-4FEA-88B4-028364787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/>
              <a:t>                ประวัติกีฬาบาสเกตบอลในประเทศไทย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17C2E79-F778-4DEE-8CCD-B1A31EC2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92500"/>
          </a:bodyPr>
          <a:lstStyle/>
          <a:p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ประเทศไทยเริ่มเล่นกีฬาบาสเกตบอลกันตั้งแต่เมื่อใด สมัยใด ยังไม่มีหลักฐานยืนยัน แต่มีการค้นคว้าและมีหลักฐานยืนยันว่าในปี พ.ศ. 2477 </a:t>
            </a:r>
            <a:b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นายนพคุณ พงษ์สุวรรณ อาจารย์สอนภาษาจีนได้แปลกติกา การเล่นบาสเกตบอลจากภาษาอังกฤษเป็นภาษาไทยขึ้นเป็นครั้งแรก</a:t>
            </a:r>
            <a:b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พ.ศ 2477 กรมพลศึกษาได้จัดการแข่งขันกีฬา บาสเกตบอลระดับนักเรียน</a:t>
            </a:r>
            <a:b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ขึ้นเป็นครั้งแรก สมัยที่ น.อ หลวงศุภชลาศัย ร.น ดำรงตำแหน่ง อธิบดีกรมพลศึกษา</a:t>
            </a:r>
          </a:p>
          <a:p>
            <a:pPr marL="0" indent="0">
              <a:buNone/>
            </a:pP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    </a:t>
            </a:r>
          </a:p>
          <a:p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492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74ACC4D-6DEC-4FEA-88B4-028364787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/>
              <a:t>             ประวัติกีฬาบาสเกตบอลในประเทศไทย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17C2E79-F778-4DEE-8CCD-B1A31EC2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พ.ศ 2495 ได้มีการจัดการแข่งขันกีฬาบาสเกตบอลระหว่างนักเรียนหญิง และการแข่งขันระหว่างประชาชน</a:t>
            </a:r>
            <a:r>
              <a:rPr lang="th-TH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ทั่วๆ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ไป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พ.ศ. 2496 ได้มีการจัดตั้งสมาคมบาสเกตบอลแห่งประเทศไทย และได้เป็นสมาชิก สมาคมบาสเกตบอลระหว่างประเทศตั้งแต่ วันที่ 10 กรกฎาคม พ.ศ. 2496</a:t>
            </a:r>
          </a:p>
          <a:p>
            <a:endParaRPr lang="th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8133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DB8FD340-D1F2-477B-8DF9-4091E690E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/>
              <a:t>ประวัติกีฬาบาสเกตบอลในประเทศไทย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8E11798-544E-471F-9750-D6406532D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82" y="2112976"/>
            <a:ext cx="11129554" cy="4052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ปัจจุบันกีฬาบาสเกตบอลถูกบรรจุในหลักสูตรการเรียนการสอนแทบทุกระดับการศึกษาคือตั้งแต่ระดับประถม มัธยม และอุดมศึกษา นอกจากนี้ยังมี การแข่งขันอยู่ตลอดเวลา องค์กรสำคัญที่ส่งเสริมและจัดการแข่งขันกีฬาบาสเกตบอลในประเทศไทย ได้แก่ สมาคมบาเกตบอลแห่งประเทศไทย ในพระบรมราชูปถัมภ์ กรมพลศึกษา กรุงเทพมหานคร การกีฬาแห่งประเทศไทย ทบวงมหาวิทยาลัย (กีฬามหาวิทยาลัย) กองทัพ (กีฬาเหล่าทัพ) กองทัพอากาศ (กีฬานักเรียน) สถาบันการศึกษาทั่วไป</a:t>
            </a:r>
          </a:p>
        </p:txBody>
      </p:sp>
      <p:pic>
        <p:nvPicPr>
          <p:cNvPr id="9218" name="Picture 2" descr="ประวัติองค์กร – สมาคมกีฬาบาสเกตบอลแห่งประเทศไทย">
            <a:extLst>
              <a:ext uri="{FF2B5EF4-FFF2-40B4-BE49-F238E27FC236}">
                <a16:creationId xmlns:a16="http://schemas.microsoft.com/office/drawing/2014/main" id="{49678D86-6D26-467D-AA76-E3A8F6BEA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564" y="124156"/>
            <a:ext cx="3107531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64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C90744B-39E2-4CCD-9317-116C0C24E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136" y="4585063"/>
            <a:ext cx="2450374" cy="2155371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D01913D-D87D-4116-ACE4-21B62A19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                               </a:t>
            </a:r>
            <a:r>
              <a:rPr lang="th-TH" sz="4800" b="1" dirty="0"/>
              <a:t>อุปกรณ์การเล่น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E1D2E73-E459-49F6-9982-35C86CD66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ลูกบาสเกตบอล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อุปกรณ์ที่จำเป็นจริง ๆ ในกีฬาบาสเกตบอลมีเพียงลูกบอลและสนามที่มีห่วงติดอยู่ที่ปลายทั้งสองด้าน การเล่นในระดับแข่งขันต้องใช้อุปกรณ์อื่น เช่น นาฬิกา กระดาษบันทึกคะแนน สกอร์บอร์ด </a:t>
            </a:r>
            <a:b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โพ</a:t>
            </a:r>
            <a:r>
              <a:rPr lang="th-TH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เซ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สซันแอร์</a:t>
            </a:r>
            <a:r>
              <a:rPr lang="th-TH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โรว์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ระบบหยุดนาฬิกาด้วยนกหวีด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2961809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C90744B-39E2-4CCD-9317-116C0C24E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847" y="4023301"/>
            <a:ext cx="2550523" cy="2550523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D01913D-D87D-4116-ACE4-21B62A19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                                </a:t>
            </a:r>
            <a:r>
              <a:rPr lang="th-TH" sz="4800" b="1" dirty="0"/>
              <a:t>อุปกรณ์การเล่น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E1D2E73-E459-49F6-9982-35C86CD66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ลูกบาสเกตบอลชายมีเส้นรอบวงประมาณ 30 นิ้ว (76 เซนติเมตร) และหนักประมาณ 1 ปอนด์ 5 </a:t>
            </a:r>
            <a:r>
              <a:rPr lang="th-TH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ออนส์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(600 กรัม) 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ลูกบาสเกตบอลหญิงมีเส้นรอบวงประมาณ 29 นิ้ว (73 ซม.) และหนักประมาณ 1 ปอนด์ 3 </a:t>
            </a:r>
            <a:r>
              <a:rPr lang="th-TH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ออนส์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(540 กรัม) </a:t>
            </a:r>
          </a:p>
        </p:txBody>
      </p:sp>
    </p:spTree>
    <p:extLst>
      <p:ext uri="{BB962C8B-B14F-4D97-AF65-F5344CB8AC3E}">
        <p14:creationId xmlns:p14="http://schemas.microsoft.com/office/powerpoint/2010/main" val="2035841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D01913D-D87D-4116-ACE4-21B62A19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                                </a:t>
            </a:r>
            <a:r>
              <a:rPr lang="th-TH" sz="4800" b="1" dirty="0"/>
              <a:t>อุปกรณ์การเล่น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E1D2E73-E459-49F6-9982-35C86CD66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56" y="1959429"/>
            <a:ext cx="9784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สนามบาสเกตบอลมาตรฐานในเกมสากลมีขนาด 28 คูณ 15 เมตร (ประมาณ 92 คูณ 49 ฟุต) ส่วนในเอ็นบีเอมีขนาด 94 คูณ 50 ฟุต (29 คูณ 15 เมตร) พื้นสนามส่วนใหญ่ทำด้วยไม้</a:t>
            </a:r>
          </a:p>
        </p:txBody>
      </p:sp>
      <p:pic>
        <p:nvPicPr>
          <p:cNvPr id="1026" name="Picture 2" descr="อุปกรณ์ของบาสเกตบอล - web57000008">
            <a:extLst>
              <a:ext uri="{FF2B5EF4-FFF2-40B4-BE49-F238E27FC236}">
                <a16:creationId xmlns:a16="http://schemas.microsoft.com/office/drawing/2014/main" id="{C8BAE1E2-7AAA-4582-9111-8098AD8A0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29" y="3762716"/>
            <a:ext cx="4294142" cy="256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6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D01913D-D87D-4116-ACE4-21B62A19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                             </a:t>
            </a:r>
            <a:r>
              <a:rPr lang="th-TH" sz="4800" b="1" dirty="0"/>
              <a:t>อุปกรณ์การเล่น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E1D2E73-E459-49F6-9982-35C86CD66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ห่วงทำจากเหล็กหล่อ พร้อมทั้งเน็ต และแป้น ติดอยู่ที่ปลายทั้งสองด้านของสนาม ในการแข่งขันเกือบทุกระดับ ขอบห่วงด้านบนอยู่สูงจากพื้น 10 ฟุต (3.05 เมตร) พอดีและถัดเข้ามาจากเส้นหลัง 4 ฟุต </a:t>
            </a:r>
            <a:b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(1.2 เมตร) ถึงแม้ว่าขนาดของสนามและแป้นอาจแตกต่างกันออกไป แต่ความสูงของห่วงถือว่าสำคัญมาก ถึงตำแหน่งจะคลาดเคลื่อนไป</a:t>
            </a:r>
            <a:b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ไม่เพียงกี่นิ้วก็มีผลต่อการชู้ตอย่างมาก</a:t>
            </a:r>
          </a:p>
        </p:txBody>
      </p:sp>
      <p:pic>
        <p:nvPicPr>
          <p:cNvPr id="2050" name="Picture 2" descr="กีฬาบาสเก็ตบอล">
            <a:extLst>
              <a:ext uri="{FF2B5EF4-FFF2-40B4-BE49-F238E27FC236}">
                <a16:creationId xmlns:a16="http://schemas.microsoft.com/office/drawing/2014/main" id="{3EB1CD74-1887-4A01-8E28-A8C5186B7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83" y="4768359"/>
            <a:ext cx="2806337" cy="192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6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F401F6-5CE1-49EF-8803-B1A3135C9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5400" b="1" dirty="0"/>
              <a:t>ประวัติกีฬาบาสเกตบอลต่างประเทศ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8A07FDF-9AE9-4789-A963-015122C71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	</a:t>
            </a:r>
          </a:p>
          <a:p>
            <a:pPr marL="0" indent="0">
              <a:buNone/>
            </a:pPr>
            <a:r>
              <a:rPr lang="th-TH" dirty="0"/>
              <a:t>        </a:t>
            </a:r>
            <a:r>
              <a:rPr lang="th-TH" sz="4400" dirty="0">
                <a:cs typeface="+mj-cs"/>
              </a:rPr>
              <a:t>กีฬาบาสเกตบอลเป็นกีฬาประเภททีม มีผู้เล่นฝ่ายละ 5 คน โดยมีจุดมุ่งหมายเพื่อนำลูกบาสเกตบอลไปโยนลงห่วงประตูของฝ่ายตรง</a:t>
            </a:r>
            <a:br>
              <a:rPr lang="th-TH" sz="4400" dirty="0">
                <a:cs typeface="+mj-cs"/>
              </a:rPr>
            </a:br>
            <a:r>
              <a:rPr lang="th-TH" sz="4400" dirty="0">
                <a:cs typeface="+mj-cs"/>
              </a:rPr>
              <a:t>กันข้ามให้ได้มากที่สุด โดยมีทักษะการเล่น ได้แก่ การส่ง – รับลูก</a:t>
            </a:r>
            <a:br>
              <a:rPr lang="th-TH" sz="4400" dirty="0">
                <a:cs typeface="+mj-cs"/>
              </a:rPr>
            </a:br>
            <a:r>
              <a:rPr lang="th-TH" sz="4400" dirty="0">
                <a:cs typeface="+mj-cs"/>
              </a:rPr>
              <a:t>การเลี้ยงลูกและการยิงประตู</a:t>
            </a:r>
          </a:p>
          <a:p>
            <a:pPr marL="0" indent="0">
              <a:buNone/>
            </a:pPr>
            <a:r>
              <a:rPr lang="th-TH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1956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F45C424-A0CA-47B4-94F4-CB388AC4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           </a:t>
            </a:r>
            <a:r>
              <a:rPr lang="th-TH" sz="4800" b="1" dirty="0"/>
              <a:t>การเล่นของแต่ละตำแหน่งใน บาสเกตบอล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5B411A7-7FD8-4850-B662-7DCBEABD9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หน้าที่และการเล่นของ </a:t>
            </a:r>
            <a: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Guard</a:t>
            </a:r>
          </a:p>
          <a:p>
            <a:pPr marL="0" indent="0">
              <a:buNone/>
            </a:pP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Guard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เป็นตำแหน่งที่มีความเร็ว ความคล่องแคล่ว และยังมีความสามารถใน</a:t>
            </a:r>
            <a:r>
              <a:rPr lang="th-TH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แต้มจากบริเวณเส้น 3 แต้มได้อย่างแม่นยำ ดังนั้นสิ่งที่จำเป็นสำหรับผู้ที่จะเลือกเล่นตำแหน่ง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Guard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ควรให้ความสนใจในทางด้าน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Running (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การวิ่ง)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Dribble (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การเลี้ยงบอล) </a:t>
            </a:r>
            <a:b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Steal (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การแย่งบอล) 3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Point (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การชู้ต 3 แต้ม) และ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Pass (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การส่งบอล)</a:t>
            </a:r>
          </a:p>
        </p:txBody>
      </p:sp>
    </p:spTree>
    <p:extLst>
      <p:ext uri="{BB962C8B-B14F-4D97-AF65-F5344CB8AC3E}">
        <p14:creationId xmlns:p14="http://schemas.microsoft.com/office/powerpoint/2010/main" val="1112191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F45C424-A0CA-47B4-94F4-CB388AC4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            </a:t>
            </a:r>
            <a:r>
              <a:rPr lang="th-TH" sz="4800" b="1" dirty="0"/>
              <a:t>การเล่นของแต่ละตำแหน่งใน บาสเกตบอล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5B411A7-7FD8-4850-B662-7DCBEABD9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การเล่นของ </a:t>
            </a:r>
            <a: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Guard</a:t>
            </a:r>
          </a:p>
          <a:p>
            <a:pPr marL="0" indent="0">
              <a:buNone/>
            </a:pP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อย่างที่ได้กล่าวไว้ว่าจุดเด่นของ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Guard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คือความเร็วในทุก ๆ ด้าน ดังนั้นการเล่นของ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Guard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จะใช้ความเร็วที่มีในการเคลื่อนที่เพื่อไปยังจุดที่เหมาะสมบริเวณรอบนอกเส้น 3 แต้ม เพื่อทำแต้ม </a:t>
            </a:r>
            <a:b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นอกจากนี้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Guard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ยังใช้ความสามารถในการส่งบอลที่แม่นยำเป็นตัวทำเกมให้กับเพื่อนร่วมทีม</a:t>
            </a:r>
          </a:p>
        </p:txBody>
      </p:sp>
    </p:spTree>
    <p:extLst>
      <p:ext uri="{BB962C8B-B14F-4D97-AF65-F5344CB8AC3E}">
        <p14:creationId xmlns:p14="http://schemas.microsoft.com/office/powerpoint/2010/main" val="926461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F45C424-A0CA-47B4-94F4-CB388AC4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800" b="1" dirty="0"/>
              <a:t>การเล่นของแต่ละตำแหน่งในบาสเกตบอล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5B411A7-7FD8-4850-B662-7DCBEABD9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หน้าที่และการเล่นของ </a:t>
            </a:r>
            <a: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Shooting Guard</a:t>
            </a:r>
            <a:b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ตำแหน่งนี้เรียกได้ว่าเป็นเอสของทีมเป็นตำแหน่งที่มีความสามารถรอบด้าน เมื่อ</a:t>
            </a:r>
            <a:r>
              <a:rPr lang="th-TH" sz="4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เล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เวล</a:t>
            </a:r>
            <a:r>
              <a:rPr lang="th-TH" sz="4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อัพ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ค่าความสามารถใน</a:t>
            </a:r>
            <a:r>
              <a:rPr lang="th-TH" sz="4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แต้มระยะกลางจะเพิ่มขึ้นซึ่งเป็นลักษณะเฉพาะตัว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Shooting Guard (SG)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ไม่ได้จำกัดการเล่นแค่ภายนอกเส้น 3 แต้ม ถ้ามีโอกาสก็ทะลวงเข้าไปทำแต้มภายในได้ด้วยโดยสามารถชู้ตได้ไม่ว่าจะอยู่ตำแหน่งไหนก็ตาม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Shooting Guard (SG)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ควรฝึกสก</a:t>
            </a:r>
            <a:r>
              <a:rPr lang="th-TH" sz="4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ิล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ชู้ต 3แต้ม 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Running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Steal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เป็นหลัก</a:t>
            </a:r>
          </a:p>
        </p:txBody>
      </p:sp>
    </p:spTree>
    <p:extLst>
      <p:ext uri="{BB962C8B-B14F-4D97-AF65-F5344CB8AC3E}">
        <p14:creationId xmlns:p14="http://schemas.microsoft.com/office/powerpoint/2010/main" val="1670307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F45C424-A0CA-47B4-94F4-CB388AC4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           </a:t>
            </a:r>
            <a:r>
              <a:rPr lang="th-TH" sz="4800" b="1" dirty="0"/>
              <a:t>การเล่นของแต่ละตำแหน่งใน บาสเกตบอล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5B411A7-7FD8-4850-B662-7DCBEABD9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94" y="2011680"/>
            <a:ext cx="10896192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การเล่นของ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Shooting Guard</a:t>
            </a:r>
          </a:p>
          <a:p>
            <a:pPr marL="0" indent="0">
              <a:buNone/>
            </a:pP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การเล่นของตำแหน่ง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Shooting Guard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นั้น จะเน้นไปทางการ</a:t>
            </a:r>
            <a:b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ทำแต้มจากระยะ 3 แต้มเป็นส่วนมาก อีกทั้งมีการวิ่งที่รวดเร็วทำให้ประกบได้ยาก แต่หลักๆแล้วในตำแหน่งนี้จะเล่นอยู่บริเวณเส้น 3 แต้ม คอยวิ่งหาพื้นที่ว่างเพื่อให้เพื่อนร่วมทีมนั้นส่งบอลมาให้ เพื่อที่จะชู้ตทำคะแนน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2FE4FF3-36FB-414D-BAE7-D266F8B4B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39" y="4440224"/>
            <a:ext cx="38004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994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F45C424-A0CA-47B4-94F4-CB388AC4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        </a:t>
            </a:r>
            <a:r>
              <a:rPr lang="th-TH" sz="4800" b="1" dirty="0"/>
              <a:t>การเล่นของแต่ละตำแหน่งใน บาสเกตบอล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5B411A7-7FD8-4850-B662-7DCBEABD9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46" y="2011680"/>
            <a:ext cx="10959737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หน้าที่และการเล่นของ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Point Guard</a:t>
            </a:r>
            <a:b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ตำแหน่ง 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Point Guard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จะมีความสามารถในการส่งบอลที่แม่นยำ อีกทั้งการควบคุมเกม ถือว่าเป็นตำแหน่งที่เล่นยากที่สุดในบรรดาตำแหน่งทั้งหมด ตำแหน่ง 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Point Guard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จะแตกต่างออกไปจาก 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Guard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ตรงที่จะไม่อยู่แต่บริเวณภายนอกเท่านั้นแต่จะเคลื่อนที่ไปทั่วสนาม เพื่อที่จะหลอกล่อคู่ต่อสู้และสร้างโอกาสให้กับทีมได้อยู่เสมอ รวมไปถึง</a:t>
            </a:r>
            <a:r>
              <a:rPr lang="th-TH" sz="3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แต้มด้วยตัวเอง ทั้ง 2 แต้ม และ 3 แต้ม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B7B8F36-965F-44A9-9F64-44BB749B8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54" y="4525872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31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F45C424-A0CA-47B4-94F4-CB388AC4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        </a:t>
            </a:r>
            <a:r>
              <a:rPr lang="th-TH" sz="4800" b="1" dirty="0"/>
              <a:t>การเล่นของแต่ละตำแหน่งใน บาสเกตบอล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5B411A7-7FD8-4850-B662-7DCBEABD9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การเล่นของ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Point Guard</a:t>
            </a:r>
          </a:p>
          <a:p>
            <a:pPr marL="0" indent="0">
              <a:buNone/>
            </a:pP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ในตำแหน่ง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Point Guard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จะมีความโดดเด่นในทางด้าน การส่งบอลให้กับเพื่อนร่วมทีมทำคะแนนและยังมีความสามารถในทางด้านการชู้ตในระยะ 3 แต้ม รวมไปถึงการแย่งบอลที่ยอดเยี่ยมอีกด้วย ซึ่งทำให้ตำแหน่ง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Point Guard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นี้ เป็นหนึ่งตำแหน่งที่มีความหลายหลายในการเล่นในจังหวะ</a:t>
            </a:r>
            <a:r>
              <a:rPr lang="th-TH" sz="4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ต่างๆ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ทำให้ตำแหน่งนี้เป็นตำแหน่งที่</a:t>
            </a:r>
            <a:r>
              <a:rPr lang="th-TH" sz="4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ทุกๆ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คนต้องระวังเป็นอย่างยิ่ง</a:t>
            </a:r>
          </a:p>
        </p:txBody>
      </p:sp>
    </p:spTree>
    <p:extLst>
      <p:ext uri="{BB962C8B-B14F-4D97-AF65-F5344CB8AC3E}">
        <p14:creationId xmlns:p14="http://schemas.microsoft.com/office/powerpoint/2010/main" val="1497726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F45C424-A0CA-47B4-94F4-CB388AC4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              </a:t>
            </a:r>
            <a:r>
              <a:rPr lang="th-TH" sz="4800" b="1" dirty="0"/>
              <a:t>การเล่นของแต่ละตำแหน่งใน บาสเกตบอล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5B411A7-7FD8-4850-B662-7DCBEABD9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หน้าที่และการเล่นของ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Forward</a:t>
            </a:r>
            <a:b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Forward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ตำแหน่งผู้เล่นสารพัดประโยชน์ ด้วยค่าเริ่มต้นที่ดูแล้วไม่ได้เก่งไปด้านใดด้านหนึ่งมากนัก แต่ก็สมดุลทั้งรุกและรับ ทำให้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Forward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ทำได้ทุกอย่างไม่ว่าจะชู้ต 2 แต้ม, 3 แต้ม, การครองบอล, การส่งบอล,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Rebound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หรือจะเรียกได้ว่าเล่นได้ทุกรูปแบบ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Forward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จึงเหมาะกับคนที่ชอบเล่นหลากหลาย หรือเป็นผู้เล่นสารพัดประโยชน์นั่นเอง</a:t>
            </a:r>
          </a:p>
        </p:txBody>
      </p:sp>
    </p:spTree>
    <p:extLst>
      <p:ext uri="{BB962C8B-B14F-4D97-AF65-F5344CB8AC3E}">
        <p14:creationId xmlns:p14="http://schemas.microsoft.com/office/powerpoint/2010/main" val="915435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F45C424-A0CA-47B4-94F4-CB388AC4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           </a:t>
            </a:r>
            <a:r>
              <a:rPr lang="th-TH" sz="4800" b="1" dirty="0"/>
              <a:t>การเล่นของแต่ละตำแหน่งใน บาสเกตบอล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5B411A7-7FD8-4850-B662-7DCBEABD9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การเล่นของ </a:t>
            </a:r>
            <a: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Forward</a:t>
            </a:r>
          </a:p>
          <a:p>
            <a:pPr marL="0" indent="0">
              <a:buNone/>
            </a:pP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การเล่นของ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Forward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จะเคลื่อนไหวอยู่ระหว่างภายในเส้น 3 แต้ม และตรงบริเวณ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Center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ที่อยู่ใต้แป้น และด้วยค่าการเริ่มต้นที่สมดุล ทำให้การใช้ความรวดเร็วของเท้า และการชู้ตตรงกลางสนามที่แม่นยำ ทำให้กลายเป็นกุญแจสำคัญของการแข่งขัน</a:t>
            </a:r>
          </a:p>
        </p:txBody>
      </p:sp>
    </p:spTree>
    <p:extLst>
      <p:ext uri="{BB962C8B-B14F-4D97-AF65-F5344CB8AC3E}">
        <p14:creationId xmlns:p14="http://schemas.microsoft.com/office/powerpoint/2010/main" val="2117227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96F9FB6C-E706-4257-BDBE-763E3E24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             </a:t>
            </a:r>
            <a:r>
              <a:rPr lang="th-TH" sz="4800" b="1" dirty="0"/>
              <a:t>การเล่นของแต่ละตำแหน่งใน บาสเกตบอล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E576DD7-941D-4413-96CE-1DCF66790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หน้าที่และการเล่นของ </a:t>
            </a:r>
            <a: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Power Forward</a:t>
            </a:r>
          </a:p>
          <a:p>
            <a:pPr marL="0" indent="0">
              <a:buNone/>
            </a:pP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Power Forward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เป็นตำแหน่งที่มีค่า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Jump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สูงที่สุด ทำให้ </a:t>
            </a:r>
            <a:b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ความสามารถส่วนใหญ่จะเน้นไปทางทำแต้มจากใต้แป้น, </a:t>
            </a:r>
            <a:b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การ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Rebound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และการ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Dunk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ที่สวยงาม จึงเป็นตำแหน่งที่ใกล้เคียงกับ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Center</a:t>
            </a:r>
          </a:p>
        </p:txBody>
      </p:sp>
    </p:spTree>
    <p:extLst>
      <p:ext uri="{BB962C8B-B14F-4D97-AF65-F5344CB8AC3E}">
        <p14:creationId xmlns:p14="http://schemas.microsoft.com/office/powerpoint/2010/main" val="1908948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96F9FB6C-E706-4257-BDBE-763E3E24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       </a:t>
            </a:r>
            <a:r>
              <a:rPr lang="th-TH" sz="4800" b="1" dirty="0"/>
              <a:t>การเล่นของแต่ละตำแหน่งใน บาสเกตบอล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E576DD7-941D-4413-96CE-1DCF66790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การเล่นของ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Power Forward</a:t>
            </a:r>
          </a:p>
          <a:p>
            <a:pPr marL="0" indent="0">
              <a:buNone/>
            </a:pP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ด้วยค่า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Jump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ที่สูงที่สุดในเกม ทำให้การเล่นของ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Power Forward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จะเป็นการเล่นอยู่บริเวณใต้แป้นส่วนใหญ่ ไม่ว่าจะเป็นการ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Block, </a:t>
            </a:r>
            <a:b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Rebound,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Dunk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และการแย่งบอลคู่แข่งจากส่วนบริเวณ</a:t>
            </a:r>
            <a:b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ใต้แป้น เรียกได้ว่าการเล่นของ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Power Forward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จะรับหน้าที่ทำแต้ม</a:t>
            </a:r>
            <a:b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ในส่วนใต้แป้นแข่งกับ 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Center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เลยก็ว่าได้</a:t>
            </a:r>
          </a:p>
        </p:txBody>
      </p:sp>
    </p:spTree>
    <p:extLst>
      <p:ext uri="{BB962C8B-B14F-4D97-AF65-F5344CB8AC3E}">
        <p14:creationId xmlns:p14="http://schemas.microsoft.com/office/powerpoint/2010/main" val="54536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F401F6-5CE1-49EF-8803-B1A3135C9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800" b="1" dirty="0"/>
              <a:t>ประวัติกีฬาบาสเกตบอลต่างประเทศ  (ต่อ)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8A07FDF-9AE9-4789-A963-015122C71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	</a:t>
            </a:r>
            <a:r>
              <a:rPr lang="th-TH" sz="3600" dirty="0">
                <a:cs typeface="+mj-cs"/>
              </a:rPr>
              <a:t>กีฬาบาสเกตบอลมีกำเนิดขึ้น เป็นครั้งแรกที่ประเทศสหรัฐอเมริกา โดยเริ่มจากดร. เจมส์ เอ เนสม</a:t>
            </a:r>
            <a:r>
              <a:rPr lang="th-TH" sz="3600" dirty="0" err="1">
                <a:cs typeface="+mj-cs"/>
              </a:rPr>
              <a:t>ิท</a:t>
            </a:r>
            <a:r>
              <a:rPr lang="th-TH" sz="3600" dirty="0">
                <a:cs typeface="+mj-cs"/>
              </a:rPr>
              <a:t> </a:t>
            </a:r>
            <a:r>
              <a:rPr lang="th-TH" sz="3200" dirty="0">
                <a:cs typeface="+mj-cs"/>
              </a:rPr>
              <a:t>(</a:t>
            </a:r>
            <a:r>
              <a:rPr lang="en-US" sz="3200" dirty="0" err="1">
                <a:cs typeface="+mj-cs"/>
              </a:rPr>
              <a:t>JamesA.Naismith</a:t>
            </a:r>
            <a:r>
              <a:rPr lang="en-US" sz="3200" dirty="0">
                <a:cs typeface="+mj-cs"/>
              </a:rPr>
              <a:t>) </a:t>
            </a:r>
            <a:r>
              <a:rPr lang="th-TH" sz="3600" dirty="0">
                <a:cs typeface="+mj-cs"/>
              </a:rPr>
              <a:t>ได้คิดขึ้นเพื่อเล่นในโรงพลศึกษาของโรงเรียนฝึกอบรม ของสมาคมวายเอ็มซีเอนานาชาติ</a:t>
            </a:r>
            <a:r>
              <a:rPr lang="th-TH" sz="3200" dirty="0">
                <a:cs typeface="+mj-cs"/>
              </a:rPr>
              <a:t>(</a:t>
            </a:r>
            <a:r>
              <a:rPr lang="en-US" sz="3200" dirty="0">
                <a:cs typeface="+mj-cs"/>
              </a:rPr>
              <a:t>International Young Men’s Christian Association Training School)</a:t>
            </a:r>
            <a:r>
              <a:rPr lang="th-TH" sz="3600" dirty="0">
                <a:cs typeface="+mj-cs"/>
              </a:rPr>
              <a:t>ที่เมือง สปริง</a:t>
            </a:r>
            <a:r>
              <a:rPr lang="th-TH" sz="3600" dirty="0" err="1">
                <a:cs typeface="+mj-cs"/>
              </a:rPr>
              <a:t>ฟี</a:t>
            </a:r>
            <a:r>
              <a:rPr lang="th-TH" sz="3600" dirty="0">
                <a:cs typeface="+mj-cs"/>
              </a:rPr>
              <a:t>ลด์ มลรัฐแมสซาซูเซต</a:t>
            </a:r>
            <a:r>
              <a:rPr lang="th-TH" sz="3600" dirty="0" err="1">
                <a:cs typeface="+mj-cs"/>
              </a:rPr>
              <a:t>ส์</a:t>
            </a:r>
            <a:r>
              <a:rPr lang="th-TH" sz="3600" dirty="0">
                <a:cs typeface="+mj-cs"/>
              </a:rPr>
              <a:t> ในช่วงที่มีหิมะตก เมื่อ ค.ศ. 1891 (พ.ศ. 2434)โดยใช้ตะกร้าลูกพีช ๒ ใบแขวนเป็นประตู จึงทำให้กีฬานี้ได้ชื่อว่าบาสเกตบอล </a:t>
            </a:r>
            <a:r>
              <a:rPr lang="th-TH" sz="3200" dirty="0">
                <a:cs typeface="+mj-cs"/>
              </a:rPr>
              <a:t>(</a:t>
            </a:r>
            <a:r>
              <a:rPr lang="en-US" sz="3200" dirty="0">
                <a:cs typeface="+mj-cs"/>
              </a:rPr>
              <a:t>Basketball)</a:t>
            </a:r>
            <a:r>
              <a:rPr lang="th-TH" sz="3600" dirty="0">
                <a:cs typeface="+mj-cs"/>
              </a:rPr>
              <a:t>การเล่นครั้งนั้นใช้ ลูกฟุตบอลเป็นลูกบอล มีผู้เล่นทั้งหมด 18 คน แบ่งออกเป็น 2 ฝ่าย</a:t>
            </a:r>
            <a:br>
              <a:rPr lang="th-TH" sz="3600" dirty="0">
                <a:cs typeface="+mj-cs"/>
              </a:rPr>
            </a:br>
            <a:r>
              <a:rPr lang="th-TH" sz="3600" dirty="0">
                <a:cs typeface="+mj-cs"/>
              </a:rPr>
              <a:t>ฝ่ายละ 9 คน</a:t>
            </a:r>
          </a:p>
        </p:txBody>
      </p:sp>
    </p:spTree>
    <p:extLst>
      <p:ext uri="{BB962C8B-B14F-4D97-AF65-F5344CB8AC3E}">
        <p14:creationId xmlns:p14="http://schemas.microsoft.com/office/powerpoint/2010/main" val="373406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96F9FB6C-E706-4257-BDBE-763E3E24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           </a:t>
            </a:r>
            <a:r>
              <a:rPr lang="th-TH" sz="4800" b="1" dirty="0"/>
              <a:t>การเล่นของแต่ละตำแหน่งใน บาสเกตบอล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E576DD7-941D-4413-96CE-1DCF66790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8" y="1946365"/>
            <a:ext cx="9654587" cy="4206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หน้าที่และการเล่นของ </a:t>
            </a:r>
            <a: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Small Forward</a:t>
            </a:r>
          </a:p>
          <a:p>
            <a:pPr marL="0" indent="0">
              <a:buNone/>
            </a:pP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Small Forward 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ผู้เล่นตำแหน่งนี้ จะคอยใช้ความรวดเร็วในการเคลื่อนไหว ทำหน้าที่เคลื่อนไหวไปมาตามช่องว่างที่สามารถเปิดโอกาสในการชู้ตหรือส่งบอลได้ และยึดครองพื้นที่ในจุดที่คาดว่า</a:t>
            </a:r>
            <a:b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จะทำ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Rebound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ไปพร้อมกัน ดังนั้นจึงต้องคอยเคลื่อนที่ไปทั่วสนาม</a:t>
            </a:r>
            <a:b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อยู่ตลอดเวลา และเหมือนเป็นตัวกลางของทีมที่ทำหน้าที่เชื่อมโยงระหว่าง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Center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Guard</a:t>
            </a:r>
          </a:p>
        </p:txBody>
      </p:sp>
      <p:pic>
        <p:nvPicPr>
          <p:cNvPr id="3074" name="Picture 2" descr="Small forward - Wikipedia">
            <a:extLst>
              <a:ext uri="{FF2B5EF4-FFF2-40B4-BE49-F238E27FC236}">
                <a16:creationId xmlns:a16="http://schemas.microsoft.com/office/drawing/2014/main" id="{359C7094-07AA-4BC4-8EA5-C69A3E5D8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551" y="3727205"/>
            <a:ext cx="2134964" cy="284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741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96F9FB6C-E706-4257-BDBE-763E3E24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           </a:t>
            </a:r>
            <a:r>
              <a:rPr lang="th-TH" sz="4800" b="1" dirty="0"/>
              <a:t>การเล่นของแต่ละตำแหน่งใน บาสเกตบอล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E576DD7-941D-4413-96CE-1DCF66790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การเล่นของ </a:t>
            </a:r>
            <a: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Small Forward</a:t>
            </a:r>
          </a:p>
          <a:p>
            <a:pPr marL="0" indent="0">
              <a:buNone/>
            </a:pP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การเล่นของตำแหน่ง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Small Forward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จะต่างกับของ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Power Forward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อยู่พอสมควร เพราะจะต้องเคลื่อนที่ไปมาเพื่อคอยแย่งบอลจากคู่แข่งจากในบริเวณกลางสนาม และทำหน้าที่เชื่อมระหว่าง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Guard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Center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 นอกจากนี้</a:t>
            </a:r>
            <a:r>
              <a:rPr lang="th-TH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แต้มของ 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Small </a:t>
            </a:r>
            <a:r>
              <a:rPr lang="en-US" sz="4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Foward</a:t>
            </a:r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จะทำแต้มจากส่วนกลาง และอาจจะร่วมไปถึงบริเวณ 3 แต้ม ด้วยเลยก็ได้</a:t>
            </a:r>
          </a:p>
        </p:txBody>
      </p:sp>
    </p:spTree>
    <p:extLst>
      <p:ext uri="{BB962C8B-B14F-4D97-AF65-F5344CB8AC3E}">
        <p14:creationId xmlns:p14="http://schemas.microsoft.com/office/powerpoint/2010/main" val="2969561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96F9FB6C-E706-4257-BDBE-763E3E24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        </a:t>
            </a:r>
            <a:r>
              <a:rPr lang="th-TH" sz="4800" b="1" dirty="0"/>
              <a:t>การเล่นของแต่ละตำแหน่งใน บาสเกตบอล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E576DD7-941D-4413-96CE-1DCF66790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6" y="2011680"/>
            <a:ext cx="10802983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หน้าที่และการเล่นของ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Center</a:t>
            </a:r>
            <a:b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Center 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เป็นตำแหน่งที่มีความสามารถทั้งในด้านการรุกและการตั้งรับ โดยเฉพาะการเล่นบอลใต้แป้นหรือบริเวณหัวกะโหลก จะเต็มไปด้วยประสิทธิภาพในการเล่น ตำแหน่งนี้จะมีความได้เปรียบตำแหน่งอื่น ๆ ทางด้านส่วนสูงและความแข็งแกร่งของร่างกาย ทำให้ตำแหน่งนี้เป็นตำแหน่งที่ทุกทีมควรจะมีไว้ร่วมทีม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FE7FE2A-EE8E-4170-8E50-A9E3023ED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87" y="4778498"/>
            <a:ext cx="3191690" cy="17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048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96F9FB6C-E706-4257-BDBE-763E3E24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           </a:t>
            </a:r>
            <a:r>
              <a:rPr lang="th-TH" sz="4800" b="1" dirty="0"/>
              <a:t>การเล่นของแต่ละตำแหน่งใน บาสเกตบอล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E576DD7-941D-4413-96CE-1DCF66790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330" y="1792936"/>
            <a:ext cx="11103429" cy="478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การเล่นของ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Center</a:t>
            </a:r>
          </a:p>
          <a:p>
            <a:pPr marL="0" indent="0">
              <a:buNone/>
            </a:pP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ตำแหน่ง 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Center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เป็นตำแหน่งที่เปี่ยมไปด้วยพละกำลังที่แข็งแกร่ง การ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Block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ที่เฉียบขาด การ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Rebound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บอลที่แน่นอน รวมไปถึง การ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Dunk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ที่ดุดัน แต่ในตำแหน่งนี้จะมีข้อเสียตรงที่จะเคลื่อนไหวช้ามากถ้าเทียบกับตำแหน่ง</a:t>
            </a:r>
            <a:r>
              <a:rPr lang="th-TH" sz="3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อื่นๆ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การเล่นของ 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Center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นั้นจะไม่ใช่ตำแหน่งที่จะมาเพื่อทำคะแนนเป็นหลัก แต่จะเป็นตำแหน่งที่คอยสนับสนุนเพื่อนร่วมทีมในการเล่นบริเวณใต้แป้น ตำแหน่ง 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Center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จะเป็นตำแหน่งที่มีส่วนสูงมากที่สุดในเกม ซึ่งทำให้ได้เปรียบตำแหน่ง</a:t>
            </a:r>
            <a:r>
              <a:rPr lang="th-TH" sz="3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อื่นๆ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ในเวลาเล่นลูกกลางอากาศ อีกทั้งยังมีความสามารถในการรีบาวน์ที่ยอดเยี่ยม ทำให้เวลาต่อสู้กันกลางอากาศทำให้ตำแหน่ง 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Center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นั้นได้เปรียบต่อตำแหน่ง</a:t>
            </a:r>
            <a:r>
              <a:rPr lang="th-TH" sz="3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อื่นๆ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มาก</a:t>
            </a:r>
          </a:p>
        </p:txBody>
      </p:sp>
    </p:spTree>
    <p:extLst>
      <p:ext uri="{BB962C8B-B14F-4D97-AF65-F5344CB8AC3E}">
        <p14:creationId xmlns:p14="http://schemas.microsoft.com/office/powerpoint/2010/main" val="4186080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AAD1B8B-FF1F-4FF6-A222-D06DCC9E9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78"/>
            <a:ext cx="10515600" cy="36445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h-TH" sz="6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9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สวัสดีครับ</a:t>
            </a:r>
          </a:p>
        </p:txBody>
      </p:sp>
    </p:spTree>
    <p:extLst>
      <p:ext uri="{BB962C8B-B14F-4D97-AF65-F5344CB8AC3E}">
        <p14:creationId xmlns:p14="http://schemas.microsoft.com/office/powerpoint/2010/main" val="354285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บาสเกตบอลต่างประเทศ หรือ NBA - กีฬาสากลประเภททีม">
            <a:extLst>
              <a:ext uri="{FF2B5EF4-FFF2-40B4-BE49-F238E27FC236}">
                <a16:creationId xmlns:a16="http://schemas.microsoft.com/office/drawing/2014/main" id="{D276E5DF-0344-433D-A4D4-282A60958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70" y="645794"/>
            <a:ext cx="7421882" cy="556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67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BA49DF61-93E7-4C7C-BBD4-CF4A773BE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6555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/>
              <a:t>ประวัติกีฬาบาสเกตบอลต่างประเทศ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39079EB-03B1-4565-B598-5F5FDAE77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9" y="2133599"/>
            <a:ext cx="10825343" cy="4359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>
                <a:cs typeface="+mj-cs"/>
              </a:rPr>
              <a:t>กฎการเล่น 4 ข้อ คือ</a:t>
            </a:r>
          </a:p>
          <a:p>
            <a:pPr marL="0" indent="0">
              <a:buNone/>
            </a:pPr>
            <a:r>
              <a:rPr lang="th-TH" sz="4000" dirty="0">
                <a:cs typeface="+mj-cs"/>
              </a:rPr>
              <a:t>       1. ห้ามถือลูกเคลื่อนที่</a:t>
            </a:r>
          </a:p>
          <a:p>
            <a:pPr marL="0" indent="0">
              <a:buNone/>
            </a:pPr>
            <a:r>
              <a:rPr lang="th-TH" sz="4000" dirty="0">
                <a:cs typeface="+mj-cs"/>
              </a:rPr>
              <a:t>       2. ห้ามมิให้ผู้เล่นปะทะตัวกัน</a:t>
            </a:r>
          </a:p>
          <a:p>
            <a:pPr marL="0" indent="0">
              <a:buNone/>
            </a:pPr>
            <a:r>
              <a:rPr lang="th-TH" sz="4000" dirty="0">
                <a:cs typeface="+mj-cs"/>
              </a:rPr>
              <a:t>       3. ประตูอยู่ระดับศีรษะและขนานพื้น</a:t>
            </a:r>
          </a:p>
          <a:p>
            <a:pPr marL="0" indent="0">
              <a:buNone/>
            </a:pPr>
            <a:r>
              <a:rPr lang="th-TH" sz="4000" dirty="0">
                <a:cs typeface="+mj-cs"/>
              </a:rPr>
              <a:t>       4. ผู้เล่นจะถือลูกบอลนานเท่าใดก็ได้ และผู้เล่น</a:t>
            </a:r>
            <a:br>
              <a:rPr lang="th-TH" sz="4000" dirty="0">
                <a:cs typeface="+mj-cs"/>
              </a:rPr>
            </a:br>
            <a:r>
              <a:rPr lang="th-TH" sz="4000" dirty="0">
                <a:cs typeface="+mj-cs"/>
              </a:rPr>
              <a:t>          ฝ่ายตรงข้ามจะต้องไม่ถูกตัวผู้เล่น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C3C583-C133-48F0-AAF0-EB3AD4673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500" y="2421616"/>
            <a:ext cx="3940231" cy="407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47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A3D9BE7-9F6B-4954-8DEF-37CF72E2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5400" b="1" dirty="0"/>
              <a:t>กฎกติกา 13 ข้อของบาสเกตบอล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22DB203-4447-47EF-9AA5-19DF4BF61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3240" cy="4351338"/>
          </a:xfrm>
        </p:spPr>
        <p:txBody>
          <a:bodyPr/>
          <a:lstStyle/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sz="4400" dirty="0">
                <a:cs typeface="+mj-cs"/>
              </a:rPr>
              <a:t>ต่อมามีการปรับปรุงการเล่นเป็น 13 ข้อโดยลดผู้เล่นเหลือฝ่าย</a:t>
            </a:r>
            <a:br>
              <a:rPr lang="th-TH" sz="4400" dirty="0">
                <a:cs typeface="+mj-cs"/>
              </a:rPr>
            </a:br>
            <a:r>
              <a:rPr lang="th-TH" sz="4400" dirty="0">
                <a:cs typeface="+mj-cs"/>
              </a:rPr>
              <a:t>ละ 5 คน เนื่องจากในการเล่นเกิดการ ปะทะกันเพราะสนามแคบ ดังนั้นจึงทำให้เกมการเล่นสมบูรณ์ยิ่งขึ้นทั้งยังลดการปะทะกันอีกด้วย </a:t>
            </a:r>
            <a:br>
              <a:rPr lang="th-TH" sz="4400" dirty="0">
                <a:cs typeface="+mj-cs"/>
              </a:rPr>
            </a:br>
            <a:r>
              <a:rPr lang="th-TH" sz="4400" dirty="0">
                <a:cs typeface="+mj-cs"/>
              </a:rPr>
              <a:t>ในปัจจุบันกติกาการเล่นดังกล่าวยังคงปรากฏอยู่ </a:t>
            </a:r>
            <a:br>
              <a:rPr lang="th-TH" sz="4400" dirty="0">
                <a:cs typeface="+mj-cs"/>
              </a:rPr>
            </a:br>
            <a:r>
              <a:rPr lang="th-TH" sz="4400" dirty="0">
                <a:cs typeface="+mj-cs"/>
              </a:rPr>
              <a:t>ณ โรงพลศึกษาเมืองสปริง</a:t>
            </a:r>
            <a:r>
              <a:rPr lang="th-TH" sz="4400" dirty="0" err="1">
                <a:cs typeface="+mj-cs"/>
              </a:rPr>
              <a:t>ฟี</a:t>
            </a:r>
            <a:r>
              <a:rPr lang="th-TH" sz="4400" dirty="0">
                <a:cs typeface="+mj-cs"/>
              </a:rPr>
              <a:t>ลด์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6D41BA4-0441-4136-9AAF-66F733B83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4156242"/>
            <a:ext cx="3502020" cy="253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4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CC1F4191-691E-4826-87DB-5A7E4E50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                 </a:t>
            </a:r>
            <a:r>
              <a:rPr lang="th-TH" sz="4800" b="1" dirty="0"/>
              <a:t>กฎกติกา 13 ข้อของบาสเกตบอล (ต่อ)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A71B9C5-0497-4F33-8245-54C3066C5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7177"/>
            <a:ext cx="10515600" cy="4269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400" dirty="0">
                <a:cs typeface="+mj-cs"/>
              </a:rPr>
              <a:t>    1. การโยนลูกจะใช้มือเดียวหรือสองมือโดยไปในทิศทางใดก็ได้</a:t>
            </a:r>
            <a:br>
              <a:rPr lang="th-TH" sz="4400" dirty="0">
                <a:cs typeface="+mj-cs"/>
              </a:rPr>
            </a:br>
            <a:r>
              <a:rPr lang="th-TH" sz="4400" dirty="0">
                <a:cs typeface="+mj-cs"/>
              </a:rPr>
              <a:t>    2. การตีลูกจะใช้มือเดียวหรือสองมือตีไปทิศทางใดก็ได้</a:t>
            </a:r>
            <a:br>
              <a:rPr lang="th-TH" sz="4400" dirty="0">
                <a:cs typeface="+mj-cs"/>
              </a:rPr>
            </a:br>
            <a:r>
              <a:rPr lang="th-TH" sz="4400" dirty="0">
                <a:cs typeface="+mj-cs"/>
              </a:rPr>
              <a:t>    3. ผู้เล่นจะพาลูกบอลวิ่งไม่ได้ และต้องส่งตรงจุดรับลูกบอล ยกเว้น</a:t>
            </a:r>
            <a:br>
              <a:rPr lang="th-TH" sz="4400" dirty="0">
                <a:cs typeface="+mj-cs"/>
              </a:rPr>
            </a:br>
            <a:r>
              <a:rPr lang="th-TH" sz="4400" dirty="0">
                <a:cs typeface="+mj-cs"/>
              </a:rPr>
              <a:t>       ขณะที่วิ่งมารับลูกด้วยความเร็วให้เคลื่อนไหวได้เล็กน้อย</a:t>
            </a:r>
          </a:p>
          <a:p>
            <a:pPr marL="0" indent="0">
              <a:buNone/>
            </a:pPr>
            <a:r>
              <a:rPr lang="th-TH" sz="4000" dirty="0">
                <a:cs typeface="+mj-cs"/>
              </a:rPr>
              <a:t>     </a:t>
            </a:r>
          </a:p>
        </p:txBody>
      </p:sp>
      <p:pic>
        <p:nvPicPr>
          <p:cNvPr id="7170" name="Picture 2" descr="Spoil] Kuroko no Basket SS.2 ep.21.............. ลูกชู้ตแบบนั้น....!! -  Pantip">
            <a:extLst>
              <a:ext uri="{FF2B5EF4-FFF2-40B4-BE49-F238E27FC236}">
                <a16:creationId xmlns:a16="http://schemas.microsoft.com/office/drawing/2014/main" id="{C0FB34AD-B132-4F33-A1AD-51CD4D0BD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95" y="4238898"/>
            <a:ext cx="4153231" cy="233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1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CC1F4191-691E-4826-87DB-5A7E4E50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/>
              <a:t>กฎกติกา 13 ข้อของบาสเกตบอล (ต่อ)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A71B9C5-0497-4F33-8245-54C3066C5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159" y="2063931"/>
            <a:ext cx="10515600" cy="3917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dirty="0">
                <a:cs typeface="+mj-cs"/>
              </a:rPr>
              <a:t>     4. ต้องจับลูกบอลด้วยมือทั้งสองข้าง โดยไม่ให้ใช้ส่วนอื่นของร่างกาย</a:t>
            </a:r>
          </a:p>
          <a:p>
            <a:pPr marL="0" indent="0">
              <a:buNone/>
            </a:pPr>
            <a:r>
              <a:rPr lang="th-TH" sz="4000" dirty="0">
                <a:cs typeface="+mj-cs"/>
              </a:rPr>
              <a:t>     5 . การเล่นจะชน คือผลักหรือทำให้ฝ่ายตรงข้ามล้ม ถือว่า</a:t>
            </a:r>
            <a:r>
              <a:rPr lang="th-TH" sz="4000" dirty="0" err="1">
                <a:cs typeface="+mj-cs"/>
              </a:rPr>
              <a:t>ฟาวล์ห</a:t>
            </a:r>
            <a:r>
              <a:rPr lang="th-TH" sz="4000" dirty="0">
                <a:cs typeface="+mj-cs"/>
              </a:rPr>
              <a:t>นึ่งครั้ง </a:t>
            </a:r>
            <a:br>
              <a:rPr lang="th-TH" sz="4000" dirty="0">
                <a:cs typeface="+mj-cs"/>
              </a:rPr>
            </a:br>
            <a:r>
              <a:rPr lang="th-TH" sz="4000" dirty="0">
                <a:cs typeface="+mj-cs"/>
              </a:rPr>
              <a:t>         ถ้า</a:t>
            </a:r>
            <a:r>
              <a:rPr lang="th-TH" sz="4000" dirty="0" err="1">
                <a:cs typeface="+mj-cs"/>
              </a:rPr>
              <a:t>ฟาวล์ค</a:t>
            </a:r>
            <a:r>
              <a:rPr lang="th-TH" sz="4000" dirty="0">
                <a:cs typeface="+mj-cs"/>
              </a:rPr>
              <a:t>รั้งที่สอง ให้ออกจากการแข่งขัน จนกว่าจะมีผู้เล่นฝ่ายใดฝ่าย    </a:t>
            </a:r>
            <a:br>
              <a:rPr lang="th-TH" sz="4000" dirty="0">
                <a:cs typeface="+mj-cs"/>
              </a:rPr>
            </a:br>
            <a:r>
              <a:rPr lang="th-TH" sz="4000" dirty="0">
                <a:cs typeface="+mj-cs"/>
              </a:rPr>
              <a:t>         หนึ่งยิงประตูได้จึงจะกลับมาเล่นได้อีก  ถ้าเกิดการบาดเจ็บขณะเล่น</a:t>
            </a:r>
            <a:br>
              <a:rPr lang="th-TH" sz="4000" dirty="0">
                <a:cs typeface="+mj-cs"/>
              </a:rPr>
            </a:br>
            <a:r>
              <a:rPr lang="th-TH" sz="4000" dirty="0">
                <a:cs typeface="+mj-cs"/>
              </a:rPr>
              <a:t>        ไม่อนุญาตให้มีการเปลี่ยนตัว</a:t>
            </a:r>
          </a:p>
        </p:txBody>
      </p:sp>
      <p:pic>
        <p:nvPicPr>
          <p:cNvPr id="6146" name="Picture 2" descr="หน้าที่ของแต่ละตําแหน่ง - ประวัติบาสเกตบอลและกฎกติกา">
            <a:extLst>
              <a:ext uri="{FF2B5EF4-FFF2-40B4-BE49-F238E27FC236}">
                <a16:creationId xmlns:a16="http://schemas.microsoft.com/office/drawing/2014/main" id="{646EB741-0D0E-4C95-928B-2659E4D83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68" y="4567546"/>
            <a:ext cx="3691298" cy="207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17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85B37322-FCDF-462B-B764-DABC8318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800" b="1" dirty="0"/>
              <a:t>กฎกติกา 13 ข้อของบาสเกตบอล (ต่อ)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59595D8-DB1B-43F7-82A1-E9C615CD1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2011680"/>
            <a:ext cx="10542862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6. การทุบด้วยกำปั้นถือว่าผิดกติกาให้ปรับเช่นเดียวกับ ข้อ 5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7. ทีมใดทำฟาวล์ติดต่อกัน 3 ครั้ง ให้อีกฝ่ายหนึ่งได้ประตู</a:t>
            </a:r>
          </a:p>
          <a:p>
            <a:pPr marL="0" indent="0">
              <a:buNone/>
            </a:pP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8. การได้ประตูทำได้โดยการโยนหรือปัดลูกบอลให้ขึ้นไปค้าง</a:t>
            </a:r>
            <a:b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บนตะกร้า</a:t>
            </a:r>
          </a:p>
        </p:txBody>
      </p:sp>
      <p:pic>
        <p:nvPicPr>
          <p:cNvPr id="8194" name="Picture 2" descr="บาสเกตบอล - วิกิพีเดีย">
            <a:extLst>
              <a:ext uri="{FF2B5EF4-FFF2-40B4-BE49-F238E27FC236}">
                <a16:creationId xmlns:a16="http://schemas.microsoft.com/office/drawing/2014/main" id="{537A3D09-CE3F-499D-B982-72E856F50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034" y="3392369"/>
            <a:ext cx="2277291" cy="304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77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ป็นแถบสี">
  <a:themeElements>
    <a:clrScheme name="เป็นแถบสี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เป็นแถบส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เป็นแถบส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TM03090430[[fn=เป็นแถบสี]]</Template>
  <TotalTime>117</TotalTime>
  <Words>2619</Words>
  <Application>Microsoft Office PowerPoint</Application>
  <PresentationFormat>แบบจอกว้าง</PresentationFormat>
  <Paragraphs>96</Paragraphs>
  <Slides>34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34</vt:i4>
      </vt:variant>
    </vt:vector>
  </HeadingPairs>
  <TitlesOfParts>
    <vt:vector size="40" baseType="lpstr">
      <vt:lpstr>Angsana New</vt:lpstr>
      <vt:lpstr>Arial</vt:lpstr>
      <vt:lpstr>Corbel</vt:lpstr>
      <vt:lpstr>TH Sarabun New</vt:lpstr>
      <vt:lpstr>Wingdings</vt:lpstr>
      <vt:lpstr>เป็นแถบสี</vt:lpstr>
      <vt:lpstr>กีฬาบาสเกตบอล</vt:lpstr>
      <vt:lpstr>ประวัติกีฬาบาสเกตบอลต่างประเทศ</vt:lpstr>
      <vt:lpstr>ประวัติกีฬาบาสเกตบอลต่างประเทศ  (ต่อ)</vt:lpstr>
      <vt:lpstr>งานนำเสนอ PowerPoint</vt:lpstr>
      <vt:lpstr>ประวัติกีฬาบาสเกตบอลต่างประเทศ</vt:lpstr>
      <vt:lpstr>กฎกติกา 13 ข้อของบาสเกตบอล</vt:lpstr>
      <vt:lpstr>                  กฎกติกา 13 ข้อของบาสเกตบอล (ต่อ)</vt:lpstr>
      <vt:lpstr>กฎกติกา 13 ข้อของบาสเกตบอล (ต่อ)</vt:lpstr>
      <vt:lpstr>กฎกติกา 13 ข้อของบาสเกตบอล (ต่อ)</vt:lpstr>
      <vt:lpstr>กฎกติกา 13 ข้อของบาสเกตบอล (ต่อ)</vt:lpstr>
      <vt:lpstr>กฎกติกา 13 ข้อของบาสเกตบอล (ต่อ)</vt:lpstr>
      <vt:lpstr>ประวัติกีฬาบาสเกตบอลในประเทศไทย</vt:lpstr>
      <vt:lpstr>                ประวัติกีฬาบาสเกตบอลในประเทศไทย</vt:lpstr>
      <vt:lpstr>             ประวัติกีฬาบาสเกตบอลในประเทศไทย</vt:lpstr>
      <vt:lpstr>ประวัติกีฬาบาสเกตบอลในประเทศไทย</vt:lpstr>
      <vt:lpstr>                                อุปกรณ์การเล่น</vt:lpstr>
      <vt:lpstr>                                 อุปกรณ์การเล่น</vt:lpstr>
      <vt:lpstr>                                 อุปกรณ์การเล่น</vt:lpstr>
      <vt:lpstr>                              อุปกรณ์การเล่น</vt:lpstr>
      <vt:lpstr>            การเล่นของแต่ละตำแหน่งใน บาสเกตบอล</vt:lpstr>
      <vt:lpstr>             การเล่นของแต่ละตำแหน่งใน บาสเกตบอล</vt:lpstr>
      <vt:lpstr>การเล่นของแต่ละตำแหน่งในบาสเกตบอล</vt:lpstr>
      <vt:lpstr>            การเล่นของแต่ละตำแหน่งใน บาสเกตบอล</vt:lpstr>
      <vt:lpstr>         การเล่นของแต่ละตำแหน่งใน บาสเกตบอล</vt:lpstr>
      <vt:lpstr>         การเล่นของแต่ละตำแหน่งใน บาสเกตบอล</vt:lpstr>
      <vt:lpstr>               การเล่นของแต่ละตำแหน่งใน บาสเกตบอล</vt:lpstr>
      <vt:lpstr>            การเล่นของแต่ละตำแหน่งใน บาสเกตบอล</vt:lpstr>
      <vt:lpstr>              การเล่นของแต่ละตำแหน่งใน บาสเกตบอล</vt:lpstr>
      <vt:lpstr>        การเล่นของแต่ละตำแหน่งใน บาสเกตบอล</vt:lpstr>
      <vt:lpstr>            การเล่นของแต่ละตำแหน่งใน บาสเกตบอล</vt:lpstr>
      <vt:lpstr>            การเล่นของแต่ละตำแหน่งใน บาสเกตบอล</vt:lpstr>
      <vt:lpstr>         การเล่นของแต่ละตำแหน่งใน บาสเกตบอล</vt:lpstr>
      <vt:lpstr>            การเล่นของแต่ละตำแหน่งใน บาสเกตบอล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ACER</cp:lastModifiedBy>
  <cp:revision>16</cp:revision>
  <dcterms:created xsi:type="dcterms:W3CDTF">2021-01-07T06:51:20Z</dcterms:created>
  <dcterms:modified xsi:type="dcterms:W3CDTF">2021-01-09T12:36:56Z</dcterms:modified>
</cp:coreProperties>
</file>