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3EA2-F2C0-4B8F-9DAE-F2AC220CC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80B69-337A-450C-A0F1-5E1AA1172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34392-D65B-4B32-8CB4-8B6A29C5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C273F-16F2-4F3B-85F1-CA5484C1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22414-DE41-4B14-B4D6-BB9214D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F2EA-0847-448B-B31F-1C5B8CB6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6A735-D8E3-431C-A4E2-5896DE52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15663-EED3-4C5F-942F-674F7117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6CB16-1B2E-48BD-ACD1-CCCCC740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C3B1A-6A6A-40C3-8F35-CDE57B4B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4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19281-DD4A-4518-8784-C7D874FA9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006C1-1A01-4497-A0D8-D5E99D669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E0B0-CA69-4B8C-BC18-D5191E60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5BAC6-BB93-41CF-8375-AC957FD4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A781A-74FD-4D47-96F9-15617BD1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0418-F87A-45E2-9A66-39B144B5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C9F9-CA8B-42C5-A850-72E7A88BD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E19D-FFF2-4DCE-AB8E-0A0E0EFA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FF08-CFCB-426C-9500-31F4D1E9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C23D-FF74-4C1F-85A1-94147D29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EC00-7405-4DE2-8919-9B58468D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0FBE7-5683-4DFA-AD60-92A2E091C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F9B3-9613-4DA5-9996-991CBD81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71FDB-6A6E-46AA-8DDA-F42ED2B5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33951-A85B-454A-B1C8-25F88EC5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CBF7-9FD7-45E1-BE72-D90A4876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7AC09-9FF1-442C-B04D-FBAB362EA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DEC6B-D5FE-4E84-916F-E349E3C3A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9D1F8-E73B-4626-B93B-2C135BAF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F9682-4141-490E-B631-FE6A6C42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669AA-CAB3-459B-B20C-763972D0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3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5DDD-3D50-4808-A3CF-9481E8F3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7C8B4-62D6-436B-8598-9CE1CAFF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D7031-1CE7-4C79-A90B-CF9F8B3F0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ABFDD-320A-43A9-915F-29BCB703C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E5C7A-A720-409C-9343-BC5977D3E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FEFB9-4734-42A7-A418-B8FB2EDA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AD86F-F9F5-4342-A280-1E62BD49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50717-F50C-4D2A-A1D7-A32FA98D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2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8655-2173-423D-ADE6-25E0A546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2F630-19B5-4AD0-8E9A-20FAA4F7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75D3A-6451-4358-BE9A-6ACCAACF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F1E2E-2D9A-4973-8702-36FA4912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D98BCB-255F-47EB-AF6B-4AB5D22E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0B893-9766-46C6-8E83-7E7338F3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259AC-DC04-4563-B78D-D904040C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70A4-C3E9-4741-9559-0F8E9F1E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4A10A-5C72-4328-8FA4-20E6CBD49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02833-2F11-47E9-85BB-F337DA65D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F023D-59B9-4685-9C5B-D83D464D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09EEA-DD4B-4926-ADFF-934A9B5C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94B23-D747-4C8A-9CC7-0FE9DE6C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4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A5BE-5046-48EC-9BB8-3FEC5BD4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FCD1F-503B-4DBB-899A-FF754A0E2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F9758-17BE-47C8-B551-B69076719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F5A06-04A0-4DFC-9F98-94D71518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BE67C-8CDD-4E9F-83D3-46DD2E64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4F705-D002-4378-9443-051DC9C9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516C0-595C-44F3-9255-EA6A64064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61517-CF6B-4599-BD2B-22A234D83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F5301-F247-4B86-AEE9-1A195384B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0082-A45E-423A-857A-975D379A942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BA33-2482-40CE-9F37-54A1B79ED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933A9-1AEF-498B-BEC1-74F5C8164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93077-A65D-44FD-A4C5-376965EB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0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ACEF5-4243-4380-8E00-7674AEE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57878F-290F-4DC9-8E62-4C2C3D396BED}"/>
              </a:ext>
            </a:extLst>
          </p:cNvPr>
          <p:cNvSpPr/>
          <p:nvPr/>
        </p:nvSpPr>
        <p:spPr>
          <a:xfrm>
            <a:off x="1179443" y="2060712"/>
            <a:ext cx="5844208" cy="16432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What do you know about fragrance?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6D7D78-5F83-40B1-931B-866301ACD520}"/>
              </a:ext>
            </a:extLst>
          </p:cNvPr>
          <p:cNvSpPr/>
          <p:nvPr/>
        </p:nvSpPr>
        <p:spPr>
          <a:xfrm>
            <a:off x="5002695" y="4181061"/>
            <a:ext cx="5844208" cy="16432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What do you know about fragrance?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38EB64-BA9F-4786-915B-8E597041F818}"/>
              </a:ext>
            </a:extLst>
          </p:cNvPr>
          <p:cNvSpPr/>
          <p:nvPr/>
        </p:nvSpPr>
        <p:spPr>
          <a:xfrm>
            <a:off x="2590800" y="694083"/>
            <a:ext cx="5970104" cy="8299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Fragrance fact file</a:t>
            </a:r>
          </a:p>
        </p:txBody>
      </p:sp>
    </p:spTree>
    <p:extLst>
      <p:ext uri="{BB962C8B-B14F-4D97-AF65-F5344CB8AC3E}">
        <p14:creationId xmlns:p14="http://schemas.microsoft.com/office/powerpoint/2010/main" val="2410239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ACEF5-4243-4380-8E00-7674AEE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13 Bitmoji❤️ ideas | funny emoji, emoji, snapchat girls">
            <a:extLst>
              <a:ext uri="{FF2B5EF4-FFF2-40B4-BE49-F238E27FC236}">
                <a16:creationId xmlns:a16="http://schemas.microsoft.com/office/drawing/2014/main" id="{40EEEAB4-7CE9-4987-882E-669C14DA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38" y="605765"/>
            <a:ext cx="2903694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Bitmoji avatar smiling cheerfully with hands around the hips, stay safe">
            <a:extLst>
              <a:ext uri="{FF2B5EF4-FFF2-40B4-BE49-F238E27FC236}">
                <a16:creationId xmlns:a16="http://schemas.microsoft.com/office/drawing/2014/main" id="{C8DE7C25-8129-4B47-BCDB-ECEC5F4F9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82" r="90000">
                        <a14:foregroundMark x1="7156" y1="42691" x2="6324" y2="74118"/>
                        <a14:foregroundMark x1="7647" y1="24118" x2="7253" y2="39023"/>
                        <a14:foregroundMark x1="6324" y1="74118" x2="7206" y2="76618"/>
                        <a14:foregroundMark x1="2660" y1="42972" x2="1511" y2="55398"/>
                        <a14:foregroundMark x1="3751" y1="31176" x2="3234" y2="36769"/>
                        <a14:foregroundMark x1="1896" y1="63396" x2="8529" y2="71176"/>
                        <a14:foregroundMark x1="1511" y1="62944" x2="1448" y2="62870"/>
                        <a14:foregroundMark x1="8529" y1="71176" x2="9559" y2="71765"/>
                        <a14:foregroundMark x1="8182" y1="41186" x2="9265" y2="41324"/>
                        <a14:foregroundMark x1="4118" y1="30588" x2="4118" y2="30588"/>
                        <a14:foregroundMark x1="4118" y1="30147" x2="4118" y2="30000"/>
                        <a14:foregroundMark x1="4412" y1="28824" x2="3382" y2="32500"/>
                        <a14:foregroundMark x1="33088" y1="21618" x2="33235" y2="22500"/>
                        <a14:backgroundMark x1="74118" y1="38529" x2="79412" y2="80294"/>
                        <a14:backgroundMark x1="69265" y1="29412" x2="75147" y2="86912"/>
                        <a14:backgroundMark x1="75147" y1="86912" x2="75441" y2="87500"/>
                        <a14:backgroundMark x1="60441" y1="79706" x2="83824" y2="76912"/>
                        <a14:backgroundMark x1="83824" y1="76912" x2="83824" y2="76912"/>
                        <a14:backgroundMark x1="63971" y1="86912" x2="83529" y2="87059"/>
                        <a14:backgroundMark x1="58824" y1="75441" x2="67941" y2="90588"/>
                        <a14:backgroundMark x1="67941" y1="90588" x2="67794" y2="90000"/>
                        <a14:backgroundMark x1="61029" y1="75147" x2="70441" y2="69706"/>
                        <a14:backgroundMark x1="70441" y1="69706" x2="70441" y2="69706"/>
                        <a14:backgroundMark x1="82941" y1="69706" x2="84559" y2="78529"/>
                        <a14:backgroundMark x1="83824" y1="66471" x2="91765" y2="73529"/>
                        <a14:backgroundMark x1="80294" y1="55441" x2="80441" y2="69559"/>
                        <a14:backgroundMark x1="80441" y1="69559" x2="80735" y2="70294"/>
                        <a14:backgroundMark x1="81029" y1="52941" x2="89559" y2="49706"/>
                        <a14:backgroundMark x1="89559" y1="49706" x2="89559" y2="49706"/>
                        <a14:backgroundMark x1="81912" y1="37941" x2="84559" y2="47647"/>
                        <a14:backgroundMark x1="84559" y1="28971" x2="83235" y2="38971"/>
                        <a14:backgroundMark x1="83235" y1="38971" x2="83088" y2="39265"/>
                        <a14:backgroundMark x1="72500" y1="36324" x2="79412" y2="36324"/>
                        <a14:backgroundMark x1="67353" y1="27941" x2="65735" y2="41471"/>
                        <a14:backgroundMark x1="61618" y1="29559" x2="70147" y2="24706"/>
                        <a14:backgroundMark x1="70147" y1="24706" x2="74559" y2="30441"/>
                        <a14:backgroundMark x1="86618" y1="27353" x2="86618" y2="27353"/>
                        <a14:backgroundMark x1="64559" y1="44265" x2="64559" y2="54412"/>
                        <a14:backgroundMark x1="64559" y1="54412" x2="68382" y2="62353"/>
                        <a14:backgroundMark x1="57206" y1="77059" x2="68382" y2="66765"/>
                        <a14:backgroundMark x1="1029" y1="40588" x2="8088" y2="41324"/>
                        <a14:backgroundMark x1="3971" y1="26765" x2="3971" y2="28703"/>
                        <a14:backgroundMark x1="8529" y1="24265" x2="8529" y2="24265"/>
                        <a14:backgroundMark x1="735" y1="37941" x2="2794" y2="39559"/>
                        <a14:backgroundMark x1="2059" y1="55441" x2="1471" y2="62941"/>
                        <a14:backgroundMark x1="1471" y1="62941" x2="1471" y2="62059"/>
                        <a14:backgroundMark x1="37500" y1="16324" x2="42794" y2="16471"/>
                        <a14:backgroundMark x1="60588" y1="21176" x2="61471" y2="60735"/>
                        <a14:backgroundMark x1="22353" y1="81176" x2="56471" y2="72059"/>
                        <a14:backgroundMark x1="56471" y1="72059" x2="72059" y2="60735"/>
                        <a14:backgroundMark x1="59853" y1="62059" x2="49118" y2="75588"/>
                        <a14:backgroundMark x1="49118" y1="75588" x2="46912" y2="77059"/>
                        <a14:backgroundMark x1="15882" y1="80882" x2="50441" y2="6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35" r="40179" b="15780"/>
          <a:stretch/>
        </p:blipFill>
        <p:spPr bwMode="auto">
          <a:xfrm>
            <a:off x="4686301" y="837670"/>
            <a:ext cx="4457700" cy="55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9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ACEF5-4243-4380-8E00-7674AEE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9914C1-7FC8-48FB-B65E-3013CF0A8FBC}"/>
              </a:ext>
            </a:extLst>
          </p:cNvPr>
          <p:cNvSpPr/>
          <p:nvPr/>
        </p:nvSpPr>
        <p:spPr>
          <a:xfrm>
            <a:off x="884583" y="642731"/>
            <a:ext cx="10422834" cy="927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9 things you should know about fragrances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7A7523-2C06-4024-8BFC-0E9F63E9C6AA}"/>
              </a:ext>
            </a:extLst>
          </p:cNvPr>
          <p:cNvSpPr/>
          <p:nvPr/>
        </p:nvSpPr>
        <p:spPr>
          <a:xfrm>
            <a:off x="884583" y="3754089"/>
            <a:ext cx="10233991" cy="17525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The world’s first chemist was a woman   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 named </a:t>
            </a:r>
            <a:r>
              <a:rPr lang="en-US" sz="40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Tapputi</a:t>
            </a:r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, who made perfumes in  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 Mesopotamia in the 2</a:t>
            </a:r>
            <a:r>
              <a:rPr lang="en-US" sz="4000" baseline="30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nd</a:t>
            </a:r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millennium BC.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2AA3D-DB4A-44A5-B2B5-4ED4AB0B00C7}"/>
              </a:ext>
            </a:extLst>
          </p:cNvPr>
          <p:cNvSpPr txBox="1"/>
          <p:nvPr/>
        </p:nvSpPr>
        <p:spPr>
          <a:xfrm>
            <a:off x="1046921" y="1780473"/>
            <a:ext cx="88789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Baskerville Old Face" panose="02020602080505020303" pitchFamily="18" charset="0"/>
              </a:rPr>
              <a:t>F</a:t>
            </a:r>
            <a:r>
              <a:rPr lang="en-US" sz="4000" b="1" i="0" dirty="0">
                <a:effectLst/>
                <a:latin typeface="Baskerville Old Face" panose="02020602080505020303" pitchFamily="18" charset="0"/>
              </a:rPr>
              <a:t>ragrance</a:t>
            </a:r>
            <a:r>
              <a:rPr lang="en-US" sz="4000" b="0" i="0" dirty="0">
                <a:effectLst/>
                <a:latin typeface="Baskerville Old Face" panose="02020602080505020303" pitchFamily="18" charset="0"/>
              </a:rPr>
              <a:t> is added to products to make </a:t>
            </a:r>
          </a:p>
          <a:p>
            <a:r>
              <a:rPr lang="en-US" sz="4000" dirty="0">
                <a:latin typeface="Baskerville Old Face" panose="02020602080505020303" pitchFamily="18" charset="0"/>
              </a:rPr>
              <a:t>                 </a:t>
            </a:r>
            <a:r>
              <a:rPr lang="en-US" sz="4000" b="0" i="0" dirty="0">
                <a:effectLst/>
                <a:latin typeface="Baskerville Old Face" panose="02020602080505020303" pitchFamily="18" charset="0"/>
              </a:rPr>
              <a:t>them </a:t>
            </a:r>
            <a:r>
              <a:rPr lang="en-US" sz="4000" b="1" i="0" dirty="0">
                <a:effectLst/>
                <a:latin typeface="Baskerville Old Face" panose="02020602080505020303" pitchFamily="18" charset="0"/>
              </a:rPr>
              <a:t>smell</a:t>
            </a:r>
            <a:r>
              <a:rPr lang="en-US" sz="4000" b="0" i="0" dirty="0">
                <a:effectLst/>
                <a:latin typeface="Baskerville Old Face" panose="02020602080505020303" pitchFamily="18" charset="0"/>
              </a:rPr>
              <a:t> better.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57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ACEF5-4243-4380-8E00-7674AEE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B89D34-D08B-469D-BBE0-0A517CAE4ACE}"/>
              </a:ext>
            </a:extLst>
          </p:cNvPr>
          <p:cNvSpPr/>
          <p:nvPr/>
        </p:nvSpPr>
        <p:spPr>
          <a:xfrm>
            <a:off x="1231624" y="1374915"/>
            <a:ext cx="9502638" cy="37636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2. The word “perfume” comes from the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Latin </a:t>
            </a:r>
            <a:r>
              <a:rPr lang="en-US" sz="4000" i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per </a:t>
            </a:r>
            <a:r>
              <a:rPr lang="en-US" sz="4000" i="1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fumom</a:t>
            </a:r>
            <a:r>
              <a:rPr lang="en-US" sz="4000" i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which means “through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smoke.” The first form of perfume was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incense. It was produced from burning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wood or plants and was used in religious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ceremonies.</a:t>
            </a:r>
          </a:p>
        </p:txBody>
      </p:sp>
    </p:spTree>
    <p:extLst>
      <p:ext uri="{BB962C8B-B14F-4D97-AF65-F5344CB8AC3E}">
        <p14:creationId xmlns:p14="http://schemas.microsoft.com/office/powerpoint/2010/main" val="3873452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ACEF5-4243-4380-8E00-7674AEE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B89D34-D08B-469D-BBE0-0A517CAE4ACE}"/>
              </a:ext>
            </a:extLst>
          </p:cNvPr>
          <p:cNvSpPr/>
          <p:nvPr/>
        </p:nvSpPr>
        <p:spPr>
          <a:xfrm>
            <a:off x="959952" y="443948"/>
            <a:ext cx="10092359" cy="3097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3. Ancient Egyptians and Romans created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the first liquid perfumes using water and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oils. In Rome, perfume was used by both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women and men on their bodies and in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their houses.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EFF9E3-B2D7-4FF2-A331-6188F6B24997}"/>
              </a:ext>
            </a:extLst>
          </p:cNvPr>
          <p:cNvSpPr/>
          <p:nvPr/>
        </p:nvSpPr>
        <p:spPr>
          <a:xfrm>
            <a:off x="959952" y="3755332"/>
            <a:ext cx="10092359" cy="25527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4. Today, perfumes are often called fragrances.    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 A new fragrance appears almost every day,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 and many of them are promoted by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 celebrities.</a:t>
            </a:r>
          </a:p>
        </p:txBody>
      </p:sp>
    </p:spTree>
    <p:extLst>
      <p:ext uri="{BB962C8B-B14F-4D97-AF65-F5344CB8AC3E}">
        <p14:creationId xmlns:p14="http://schemas.microsoft.com/office/powerpoint/2010/main" val="2520281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ACEF5-4243-4380-8E00-7674AEE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B89D34-D08B-469D-BBE0-0A517CAE4ACE}"/>
              </a:ext>
            </a:extLst>
          </p:cNvPr>
          <p:cNvSpPr/>
          <p:nvPr/>
        </p:nvSpPr>
        <p:spPr>
          <a:xfrm>
            <a:off x="959952" y="695740"/>
            <a:ext cx="10092359" cy="19149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5. When you buy a fragrance, the cheapest thing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 you are buying is the actual fragrance. The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 bottle and the box cost more to produce.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EFF9E3-B2D7-4FF2-A331-6188F6B24997}"/>
              </a:ext>
            </a:extLst>
          </p:cNvPr>
          <p:cNvSpPr/>
          <p:nvPr/>
        </p:nvSpPr>
        <p:spPr>
          <a:xfrm>
            <a:off x="959952" y="3026461"/>
            <a:ext cx="10092359" cy="31357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6. It’s almost impossible to tell the difference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between fragrances that have been created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for women and for men. The first popular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unisex fragrance for both women and men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was first sold in 1994.</a:t>
            </a:r>
          </a:p>
        </p:txBody>
      </p:sp>
    </p:spTree>
    <p:extLst>
      <p:ext uri="{BB962C8B-B14F-4D97-AF65-F5344CB8AC3E}">
        <p14:creationId xmlns:p14="http://schemas.microsoft.com/office/powerpoint/2010/main" val="3462817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ACEF5-4243-4380-8E00-7674AEE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B89D34-D08B-469D-BBE0-0A517CAE4ACE}"/>
              </a:ext>
            </a:extLst>
          </p:cNvPr>
          <p:cNvSpPr/>
          <p:nvPr/>
        </p:nvSpPr>
        <p:spPr>
          <a:xfrm>
            <a:off x="1049819" y="609599"/>
            <a:ext cx="10092359" cy="2438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7. Companies that crate perfume for fragrances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also make the fragrances that are used for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cleaning products, air fresheners, and potato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chips.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EFF9E3-B2D7-4FF2-A331-6188F6B24997}"/>
              </a:ext>
            </a:extLst>
          </p:cNvPr>
          <p:cNvSpPr/>
          <p:nvPr/>
        </p:nvSpPr>
        <p:spPr>
          <a:xfrm>
            <a:off x="1049820" y="3318009"/>
            <a:ext cx="10092359" cy="2751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8. More than 4,000 ingredients are used in the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fragrance industry. The formula of each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perfume is kept secret, and the ingredients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aren’t listed on the bottle.</a:t>
            </a:r>
          </a:p>
        </p:txBody>
      </p:sp>
    </p:spTree>
    <p:extLst>
      <p:ext uri="{BB962C8B-B14F-4D97-AF65-F5344CB8AC3E}">
        <p14:creationId xmlns:p14="http://schemas.microsoft.com/office/powerpoint/2010/main" val="1286931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ACEF5-4243-4380-8E00-7674AEE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04" y="-13253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B89D34-D08B-469D-BBE0-0A517CAE4ACE}"/>
              </a:ext>
            </a:extLst>
          </p:cNvPr>
          <p:cNvSpPr/>
          <p:nvPr/>
        </p:nvSpPr>
        <p:spPr>
          <a:xfrm>
            <a:off x="1061622" y="1696277"/>
            <a:ext cx="10068755" cy="25841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9. Some fragrances can cause headaches or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allergic skin reactions in some people. Many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people don’t like the smell of fragrances and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hope they will be banned in public places.</a:t>
            </a:r>
          </a:p>
        </p:txBody>
      </p:sp>
    </p:spTree>
    <p:extLst>
      <p:ext uri="{BB962C8B-B14F-4D97-AF65-F5344CB8AC3E}">
        <p14:creationId xmlns:p14="http://schemas.microsoft.com/office/powerpoint/2010/main" val="2842361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ACEF5-4243-4380-8E00-7674AEE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6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C2375E-94FF-4B36-A670-F2449A58E0A7}"/>
              </a:ext>
            </a:extLst>
          </p:cNvPr>
          <p:cNvSpPr/>
          <p:nvPr/>
        </p:nvSpPr>
        <p:spPr>
          <a:xfrm>
            <a:off x="808383" y="781878"/>
            <a:ext cx="10535478" cy="1550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Read the text and decide if the sentences are correct (C) or incorrect (I).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245C1-D890-4B12-B050-A21211EE9666}"/>
              </a:ext>
            </a:extLst>
          </p:cNvPr>
          <p:cNvSpPr/>
          <p:nvPr/>
        </p:nvSpPr>
        <p:spPr>
          <a:xfrm>
            <a:off x="738808" y="2789582"/>
            <a:ext cx="10714383" cy="2922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1. The very first perfumes were oils and water. ___</a:t>
            </a:r>
          </a:p>
          <a:p>
            <a:endParaRPr lang="en-US" sz="1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2. New fragrances appear every day. ___</a:t>
            </a:r>
          </a:p>
          <a:p>
            <a:endParaRPr lang="en-US" sz="1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3. The world’s first perfume maker was named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 Mesopotamia. ___</a:t>
            </a:r>
          </a:p>
          <a:p>
            <a:endParaRPr lang="en-US" sz="4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742950" indent="-742950">
              <a:buAutoNum type="arabicPeriod"/>
            </a:pPr>
            <a:endParaRPr lang="en-US" sz="4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742950" indent="-742950">
              <a:buAutoNum type="arabicPeriod"/>
            </a:pPr>
            <a:endParaRPr lang="en-US" sz="4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742950" indent="-742950">
              <a:buAutoNum type="arabicPeriod"/>
            </a:pPr>
            <a:endParaRPr lang="en-US" sz="4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AE737-DE33-4701-B95F-3C1A9808241E}"/>
              </a:ext>
            </a:extLst>
          </p:cNvPr>
          <p:cNvSpPr txBox="1"/>
          <p:nvPr/>
        </p:nvSpPr>
        <p:spPr>
          <a:xfrm>
            <a:off x="10313504" y="2802834"/>
            <a:ext cx="579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318B7-EAA6-4BD3-A32B-57F5AED3885A}"/>
              </a:ext>
            </a:extLst>
          </p:cNvPr>
          <p:cNvSpPr txBox="1"/>
          <p:nvPr/>
        </p:nvSpPr>
        <p:spPr>
          <a:xfrm>
            <a:off x="8173278" y="3542748"/>
            <a:ext cx="579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36FFF-72CF-4510-AFDD-729C1A8C98A9}"/>
              </a:ext>
            </a:extLst>
          </p:cNvPr>
          <p:cNvSpPr txBox="1"/>
          <p:nvPr/>
        </p:nvSpPr>
        <p:spPr>
          <a:xfrm>
            <a:off x="4654826" y="4901096"/>
            <a:ext cx="460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I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54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ACEF5-4243-4380-8E00-7674AEE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2D28DD-94CB-4503-BD12-F34B4DAF1BF0}"/>
              </a:ext>
            </a:extLst>
          </p:cNvPr>
          <p:cNvSpPr/>
          <p:nvPr/>
        </p:nvSpPr>
        <p:spPr>
          <a:xfrm>
            <a:off x="828261" y="1040294"/>
            <a:ext cx="10535478" cy="5055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4. The first fragrance for men appeared in 1934.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 ___</a:t>
            </a:r>
          </a:p>
          <a:p>
            <a:endParaRPr lang="en-US" sz="1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5. Each fragrance has more than 5,000 ingredients.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___</a:t>
            </a:r>
          </a:p>
          <a:p>
            <a:endParaRPr lang="en-US" sz="1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6. The fragrance bottle is often more expensive to </a:t>
            </a:r>
          </a:p>
          <a:p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  produce than fragrance. ___</a:t>
            </a:r>
          </a:p>
          <a:p>
            <a:pPr marL="742950" indent="-742950">
              <a:buAutoNum type="arabicPeriod"/>
            </a:pPr>
            <a:endParaRPr lang="en-US" sz="4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742950" indent="-742950">
              <a:buAutoNum type="arabicPeriod"/>
            </a:pPr>
            <a:endParaRPr lang="en-US" sz="4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742950" indent="-742950">
              <a:buAutoNum type="arabicPeriod"/>
            </a:pPr>
            <a:endParaRPr lang="en-US" sz="4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BF8F7-15B9-421C-B590-82A59FC96C8E}"/>
              </a:ext>
            </a:extLst>
          </p:cNvPr>
          <p:cNvSpPr txBox="1"/>
          <p:nvPr/>
        </p:nvSpPr>
        <p:spPr>
          <a:xfrm>
            <a:off x="6384235" y="4404139"/>
            <a:ext cx="579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9FE2C-F9AF-4992-B357-5F8E58B98B69}"/>
              </a:ext>
            </a:extLst>
          </p:cNvPr>
          <p:cNvSpPr txBox="1"/>
          <p:nvPr/>
        </p:nvSpPr>
        <p:spPr>
          <a:xfrm>
            <a:off x="1520685" y="3042480"/>
            <a:ext cx="579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8F493-A3BA-454B-B119-3B78F6D99B11}"/>
              </a:ext>
            </a:extLst>
          </p:cNvPr>
          <p:cNvSpPr txBox="1"/>
          <p:nvPr/>
        </p:nvSpPr>
        <p:spPr>
          <a:xfrm>
            <a:off x="1613452" y="1687444"/>
            <a:ext cx="579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08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445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Express</dc:creator>
  <cp:lastModifiedBy>IT Express</cp:lastModifiedBy>
  <cp:revision>3</cp:revision>
  <dcterms:created xsi:type="dcterms:W3CDTF">2021-09-22T02:57:30Z</dcterms:created>
  <dcterms:modified xsi:type="dcterms:W3CDTF">2021-10-19T03:47:30Z</dcterms:modified>
</cp:coreProperties>
</file>